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Default Extension="bin" ContentType="application/vnd.openxmlformats-officedocument.oleObject"/>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63" r:id="rId5"/>
    <p:sldId id="269" r:id="rId6"/>
    <p:sldId id="270" r:id="rId7"/>
    <p:sldId id="275" r:id="rId8"/>
    <p:sldId id="276" r:id="rId9"/>
    <p:sldId id="272" r:id="rId10"/>
    <p:sldId id="273" r:id="rId11"/>
    <p:sldId id="274" r:id="rId12"/>
    <p:sldId id="277" r:id="rId13"/>
    <p:sldId id="280" r:id="rId14"/>
    <p:sldId id="279" r:id="rId15"/>
    <p:sldId id="281" r:id="rId16"/>
    <p:sldId id="271" r:id="rId17"/>
    <p:sldId id="268"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4E4E4"/>
    <a:srgbClr val="1F82C0"/>
    <a:srgbClr val="6BABD5"/>
    <a:srgbClr val="E20054"/>
    <a:srgbClr val="F6A808"/>
    <a:srgbClr val="79B41E"/>
    <a:srgbClr val="B3AE33"/>
    <a:srgbClr val="C7C138"/>
    <a:srgbClr val="A98844"/>
    <a:srgbClr val="90C6A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615" autoAdjust="0"/>
  </p:normalViewPr>
  <p:slideViewPr>
    <p:cSldViewPr>
      <p:cViewPr>
        <p:scale>
          <a:sx n="50" d="100"/>
          <a:sy n="50" d="100"/>
        </p:scale>
        <p:origin x="-148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74"/>
    </p:cViewPr>
  </p:sorterViewPr>
  <p:notesViewPr>
    <p:cSldViewPr>
      <p:cViewPr varScale="1">
        <p:scale>
          <a:sx n="54" d="100"/>
          <a:sy n="54" d="100"/>
        </p:scale>
        <p:origin x="-2844"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19D053-1B09-4870-8908-847D08573866}" type="datetimeFigureOut">
              <a:rPr lang="es-ES" smtClean="0"/>
              <a:pPr/>
              <a:t>24/09/2015</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9F7944-8D61-4644-8CA3-2A323305D52A}" type="slidenum">
              <a:rPr lang="es-ES" smtClean="0"/>
              <a:pPr/>
              <a:t>‹Nº›</a:t>
            </a:fld>
            <a:endParaRPr lang="es-ES"/>
          </a:p>
        </p:txBody>
      </p:sp>
    </p:spTree>
    <p:extLst>
      <p:ext uri="{BB962C8B-B14F-4D97-AF65-F5344CB8AC3E}">
        <p14:creationId xmlns:p14="http://schemas.microsoft.com/office/powerpoint/2010/main" xmlns="" val="1293609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DA75C5-4A60-4CED-862E-5D18B4ADE5C6}" type="datetimeFigureOut">
              <a:rPr lang="es-ES" smtClean="0"/>
              <a:pPr/>
              <a:t>24/09/2015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CFD812-1A29-40DC-8AEE-A43D9AB6A048}" type="slidenum">
              <a:rPr lang="es-ES" smtClean="0"/>
              <a:pPr/>
              <a:t>‹Nº›</a:t>
            </a:fld>
            <a:endParaRPr lang="es-ES"/>
          </a:p>
        </p:txBody>
      </p:sp>
    </p:spTree>
    <p:extLst>
      <p:ext uri="{BB962C8B-B14F-4D97-AF65-F5344CB8AC3E}">
        <p14:creationId xmlns:p14="http://schemas.microsoft.com/office/powerpoint/2010/main" xmlns="" val="2431530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BCFD812-1A29-40DC-8AEE-A43D9AB6A048}" type="slidenum">
              <a:rPr lang="es-ES" smtClean="0"/>
              <a:pPr/>
              <a:t>1</a:t>
            </a:fld>
            <a:endParaRPr lang="es-ES"/>
          </a:p>
        </p:txBody>
      </p:sp>
    </p:spTree>
    <p:extLst>
      <p:ext uri="{BB962C8B-B14F-4D97-AF65-F5344CB8AC3E}">
        <p14:creationId xmlns:p14="http://schemas.microsoft.com/office/powerpoint/2010/main" xmlns="" val="3936567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12" name="11 Rectángulo"/>
          <p:cNvSpPr/>
          <p:nvPr userDrawn="1"/>
        </p:nvSpPr>
        <p:spPr>
          <a:xfrm>
            <a:off x="0" y="6381328"/>
            <a:ext cx="9144000" cy="476672"/>
          </a:xfrm>
          <a:prstGeom prst="rect">
            <a:avLst/>
          </a:prstGeom>
          <a:solidFill>
            <a:srgbClr val="1F8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Picture 2" descr="C:\Documents and Settings\usuari\Escritorio\Ana\oikonet\Logo\Logo-oikonet.png"/>
          <p:cNvPicPr>
            <a:picLocks noChangeAspect="1" noChangeArrowheads="1"/>
          </p:cNvPicPr>
          <p:nvPr userDrawn="1"/>
        </p:nvPicPr>
        <p:blipFill>
          <a:blip r:embed="rId2" cstate="print"/>
          <a:srcRect/>
          <a:stretch>
            <a:fillRect/>
          </a:stretch>
        </p:blipFill>
        <p:spPr bwMode="auto">
          <a:xfrm>
            <a:off x="251520" y="2348880"/>
            <a:ext cx="3407098" cy="601590"/>
          </a:xfrm>
          <a:prstGeom prst="rect">
            <a:avLst/>
          </a:prstGeom>
          <a:noFill/>
        </p:spPr>
      </p:pic>
      <p:sp>
        <p:nvSpPr>
          <p:cNvPr id="8" name="7 CuadroTexto"/>
          <p:cNvSpPr txBox="1"/>
          <p:nvPr userDrawn="1"/>
        </p:nvSpPr>
        <p:spPr>
          <a:xfrm>
            <a:off x="3816424" y="2348880"/>
            <a:ext cx="5436096" cy="923330"/>
          </a:xfrm>
          <a:prstGeom prst="rect">
            <a:avLst/>
          </a:prstGeom>
          <a:noFill/>
        </p:spPr>
        <p:txBody>
          <a:bodyPr wrap="square" rtlCol="0">
            <a:spAutoFit/>
          </a:bodyPr>
          <a:lstStyle/>
          <a:p>
            <a:pPr>
              <a:lnSpc>
                <a:spcPct val="100000"/>
              </a:lnSpc>
            </a:pPr>
            <a:r>
              <a:rPr lang="en-US" sz="1800" b="0" dirty="0" smtClean="0">
                <a:solidFill>
                  <a:srgbClr val="6BABD5"/>
                </a:solidFill>
              </a:rPr>
              <a:t>A global multidisciplinary network on</a:t>
            </a:r>
          </a:p>
          <a:p>
            <a:pPr>
              <a:lnSpc>
                <a:spcPct val="100000"/>
              </a:lnSpc>
            </a:pPr>
            <a:r>
              <a:rPr lang="en-US" sz="1800" b="0" dirty="0" smtClean="0">
                <a:solidFill>
                  <a:srgbClr val="6BABD5"/>
                </a:solidFill>
              </a:rPr>
              <a:t>housing research and learning</a:t>
            </a:r>
            <a:endParaRPr lang="es-ES" sz="1800" b="0" i="1" dirty="0" smtClean="0">
              <a:solidFill>
                <a:srgbClr val="6BABD5"/>
              </a:solidFill>
            </a:endParaRPr>
          </a:p>
          <a:p>
            <a:pPr>
              <a:lnSpc>
                <a:spcPct val="100000"/>
              </a:lnSpc>
            </a:pPr>
            <a:endParaRPr lang="es-ES" sz="18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7" name="6 Rectángulo"/>
          <p:cNvSpPr/>
          <p:nvPr userDrawn="1"/>
        </p:nvSpPr>
        <p:spPr>
          <a:xfrm>
            <a:off x="1547664" y="6597352"/>
            <a:ext cx="7596336" cy="162000"/>
          </a:xfrm>
          <a:prstGeom prst="rect">
            <a:avLst/>
          </a:prstGeom>
          <a:solidFill>
            <a:srgbClr val="1F8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sz="1200" dirty="0">
              <a:latin typeface="Arial" pitchFamily="34" charset="0"/>
              <a:cs typeface="Arial" pitchFamily="34" charset="0"/>
            </a:endParaRPr>
          </a:p>
        </p:txBody>
      </p:sp>
      <p:sp>
        <p:nvSpPr>
          <p:cNvPr id="9" name="8 Rectángulo"/>
          <p:cNvSpPr/>
          <p:nvPr userDrawn="1"/>
        </p:nvSpPr>
        <p:spPr>
          <a:xfrm>
            <a:off x="-2604" y="1191"/>
            <a:ext cx="9146604" cy="288032"/>
          </a:xfrm>
          <a:prstGeom prst="rect">
            <a:avLst/>
          </a:prstGeom>
          <a:solidFill>
            <a:srgbClr val="1F8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Picture 2" descr="C:\Documents and Settings\usuari\Escritorio\Ana\oikonet\Logo\Logo-oikonet.png"/>
          <p:cNvPicPr>
            <a:picLocks noChangeAspect="1" noChangeArrowheads="1"/>
          </p:cNvPicPr>
          <p:nvPr userDrawn="1"/>
        </p:nvPicPr>
        <p:blipFill>
          <a:blip r:embed="rId2" cstate="print"/>
          <a:srcRect/>
          <a:stretch>
            <a:fillRect/>
          </a:stretch>
        </p:blipFill>
        <p:spPr bwMode="auto">
          <a:xfrm>
            <a:off x="179512" y="6563462"/>
            <a:ext cx="1152128" cy="203431"/>
          </a:xfrm>
          <a:prstGeom prst="rect">
            <a:avLst/>
          </a:prstGeom>
          <a:noFill/>
        </p:spPr>
      </p:pic>
      <p:sp>
        <p:nvSpPr>
          <p:cNvPr id="13" name="2 Marcador de contenido"/>
          <p:cNvSpPr>
            <a:spLocks noGrp="1"/>
          </p:cNvSpPr>
          <p:nvPr>
            <p:ph idx="11" hasCustomPrompt="1"/>
          </p:nvPr>
        </p:nvSpPr>
        <p:spPr>
          <a:xfrm>
            <a:off x="457200" y="775245"/>
            <a:ext cx="8229600" cy="781547"/>
          </a:xfrm>
          <a:prstGeom prst="rect">
            <a:avLst/>
          </a:prstGeom>
        </p:spPr>
        <p:txBody>
          <a:bodyPr/>
          <a:lstStyle>
            <a:lvl1pPr>
              <a:buNone/>
              <a:defRPr sz="2400" baseline="0">
                <a:latin typeface="Arial" pitchFamily="34" charset="0"/>
                <a:cs typeface="Arial" pitchFamily="34" charset="0"/>
              </a:defRPr>
            </a:lvl1pPr>
            <a:lvl2pPr>
              <a:defRPr sz="2000">
                <a:latin typeface="Arial" pitchFamily="34" charset="0"/>
                <a:cs typeface="Arial" pitchFamily="34" charset="0"/>
              </a:defRPr>
            </a:lvl2pPr>
            <a:lvl3pPr>
              <a:defRPr/>
            </a:lvl3pPr>
            <a:lvl4pPr>
              <a:defRPr baseline="0"/>
            </a:lvl4pPr>
            <a:lvl5pPr>
              <a:buNone/>
              <a:defRPr/>
            </a:lvl5pPr>
          </a:lstStyle>
          <a:p>
            <a:pPr lvl="0"/>
            <a:r>
              <a:rPr lang="es-ES" dirty="0" err="1" smtClean="0"/>
              <a:t>These</a:t>
            </a:r>
            <a:r>
              <a:rPr lang="es-ES" dirty="0" smtClean="0"/>
              <a:t> are </a:t>
            </a:r>
            <a:r>
              <a:rPr lang="es-ES" dirty="0" err="1" smtClean="0"/>
              <a:t>the</a:t>
            </a:r>
            <a:r>
              <a:rPr lang="es-ES" dirty="0" smtClean="0"/>
              <a:t> </a:t>
            </a:r>
            <a:r>
              <a:rPr lang="es-ES" dirty="0" err="1" smtClean="0"/>
              <a:t>topics</a:t>
            </a:r>
            <a:r>
              <a:rPr lang="es-ES" dirty="0" smtClean="0"/>
              <a:t>:</a:t>
            </a:r>
          </a:p>
        </p:txBody>
      </p:sp>
      <p:sp>
        <p:nvSpPr>
          <p:cNvPr id="14" name="2 Marcador de contenido"/>
          <p:cNvSpPr>
            <a:spLocks noGrp="1"/>
          </p:cNvSpPr>
          <p:nvPr>
            <p:ph idx="12" hasCustomPrompt="1"/>
          </p:nvPr>
        </p:nvSpPr>
        <p:spPr>
          <a:xfrm>
            <a:off x="457200" y="1700808"/>
            <a:ext cx="8229600" cy="4425355"/>
          </a:xfrm>
          <a:prstGeom prst="rect">
            <a:avLst/>
          </a:prstGeom>
        </p:spPr>
        <p:txBody>
          <a:bodyPr/>
          <a:lstStyle>
            <a:lvl1pPr>
              <a:buFont typeface="Arial" pitchFamily="34" charset="0"/>
              <a:buChar char="•"/>
              <a:defRPr lang="es-ES" sz="2000" dirty="0" smtClean="0"/>
            </a:lvl1pPr>
          </a:lstStyle>
          <a:p>
            <a:r>
              <a:rPr lang="es-ES" sz="2400" dirty="0" smtClean="0">
                <a:latin typeface="Arial" pitchFamily="34" charset="0"/>
                <a:cs typeface="Arial" pitchFamily="34" charset="0"/>
              </a:rPr>
              <a:t>Content 1</a:t>
            </a:r>
            <a:endParaRPr lang="es-ES" sz="2400" dirty="0" smtClean="0">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6 Rectángulo"/>
          <p:cNvSpPr/>
          <p:nvPr userDrawn="1"/>
        </p:nvSpPr>
        <p:spPr>
          <a:xfrm>
            <a:off x="1547664" y="6597352"/>
            <a:ext cx="7596336" cy="162000"/>
          </a:xfrm>
          <a:prstGeom prst="rect">
            <a:avLst/>
          </a:prstGeom>
          <a:solidFill>
            <a:srgbClr val="6BA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sz="1200" b="1" dirty="0">
              <a:latin typeface="Arial" pitchFamily="34" charset="0"/>
              <a:cs typeface="Arial" pitchFamily="34" charset="0"/>
            </a:endParaRPr>
          </a:p>
        </p:txBody>
      </p:sp>
      <p:sp>
        <p:nvSpPr>
          <p:cNvPr id="9" name="8 Rectángulo"/>
          <p:cNvSpPr/>
          <p:nvPr userDrawn="1"/>
        </p:nvSpPr>
        <p:spPr>
          <a:xfrm>
            <a:off x="-3652" y="1191"/>
            <a:ext cx="9147652" cy="288032"/>
          </a:xfrm>
          <a:prstGeom prst="rect">
            <a:avLst/>
          </a:prstGeom>
          <a:solidFill>
            <a:srgbClr val="6BA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6BABD5"/>
              </a:solidFill>
            </a:endParaRPr>
          </a:p>
        </p:txBody>
      </p:sp>
      <p:pic>
        <p:nvPicPr>
          <p:cNvPr id="11" name="Picture 2" descr="C:\Documents and Settings\usuari\Escritorio\Ana\oikonet\Logo\Logo-oikonet.png"/>
          <p:cNvPicPr>
            <a:picLocks noChangeAspect="1" noChangeArrowheads="1"/>
          </p:cNvPicPr>
          <p:nvPr userDrawn="1"/>
        </p:nvPicPr>
        <p:blipFill>
          <a:blip r:embed="rId2" cstate="print"/>
          <a:srcRect/>
          <a:stretch>
            <a:fillRect/>
          </a:stretch>
        </p:blipFill>
        <p:spPr bwMode="auto">
          <a:xfrm>
            <a:off x="179512" y="6563462"/>
            <a:ext cx="1152128" cy="203431"/>
          </a:xfrm>
          <a:prstGeom prst="rect">
            <a:avLst/>
          </a:prstGeom>
          <a:noFill/>
        </p:spPr>
      </p:pic>
      <p:sp>
        <p:nvSpPr>
          <p:cNvPr id="6" name="2 Marcador de contenido"/>
          <p:cNvSpPr>
            <a:spLocks noGrp="1"/>
          </p:cNvSpPr>
          <p:nvPr>
            <p:ph idx="1" hasCustomPrompt="1"/>
          </p:nvPr>
        </p:nvSpPr>
        <p:spPr>
          <a:xfrm>
            <a:off x="457200" y="775245"/>
            <a:ext cx="8229600" cy="781547"/>
          </a:xfrm>
          <a:prstGeom prst="rect">
            <a:avLst/>
          </a:prstGeom>
        </p:spPr>
        <p:txBody>
          <a:bodyPr/>
          <a:lstStyle>
            <a:lvl1pPr>
              <a:buNone/>
              <a:defRPr sz="2400" baseline="0">
                <a:latin typeface="Arial" pitchFamily="34" charset="0"/>
                <a:cs typeface="Arial" pitchFamily="34" charset="0"/>
              </a:defRPr>
            </a:lvl1pPr>
            <a:lvl2pPr>
              <a:defRPr sz="2000">
                <a:latin typeface="Arial" pitchFamily="34" charset="0"/>
                <a:cs typeface="Arial" pitchFamily="34" charset="0"/>
              </a:defRPr>
            </a:lvl2pPr>
            <a:lvl3pPr>
              <a:defRPr/>
            </a:lvl3pPr>
            <a:lvl4pPr>
              <a:defRPr baseline="0"/>
            </a:lvl4pPr>
            <a:lvl5pPr>
              <a:buNone/>
              <a:defRPr/>
            </a:lvl5pPr>
          </a:lstStyle>
          <a:p>
            <a:pPr lvl="0"/>
            <a:r>
              <a:rPr lang="es-ES" dirty="0" err="1" smtClean="0"/>
              <a:t>This</a:t>
            </a:r>
            <a:r>
              <a:rPr lang="es-ES" dirty="0" smtClean="0"/>
              <a:t> </a:t>
            </a:r>
            <a:r>
              <a:rPr lang="es-ES" dirty="0" err="1" smtClean="0"/>
              <a:t>is</a:t>
            </a:r>
            <a:r>
              <a:rPr lang="es-ES" dirty="0" smtClean="0"/>
              <a:t> a </a:t>
            </a:r>
            <a:r>
              <a:rPr lang="es-ES" dirty="0" err="1" smtClean="0"/>
              <a:t>title</a:t>
            </a:r>
            <a:endParaRPr lang="es-ES" dirty="0" smtClean="0"/>
          </a:p>
        </p:txBody>
      </p:sp>
      <p:sp>
        <p:nvSpPr>
          <p:cNvPr id="8" name="2 Marcador de contenido"/>
          <p:cNvSpPr>
            <a:spLocks noGrp="1"/>
          </p:cNvSpPr>
          <p:nvPr>
            <p:ph idx="10" hasCustomPrompt="1"/>
          </p:nvPr>
        </p:nvSpPr>
        <p:spPr>
          <a:xfrm>
            <a:off x="457200" y="1700808"/>
            <a:ext cx="8229600" cy="4425355"/>
          </a:xfrm>
          <a:prstGeom prst="rect">
            <a:avLst/>
          </a:prstGeom>
        </p:spPr>
        <p:txBody>
          <a:bodyPr/>
          <a:lstStyle>
            <a:lvl1pPr>
              <a:buNone/>
              <a:defRPr sz="2000">
                <a:latin typeface="Arial" pitchFamily="34" charset="0"/>
                <a:cs typeface="Arial" pitchFamily="34" charset="0"/>
              </a:defRPr>
            </a:lvl1pPr>
          </a:lstStyle>
          <a:p>
            <a:pPr lvl="0"/>
            <a:r>
              <a:rPr lang="es-ES" dirty="0" err="1" smtClean="0"/>
              <a:t>This</a:t>
            </a:r>
            <a:r>
              <a:rPr lang="es-ES" dirty="0" smtClean="0"/>
              <a:t> </a:t>
            </a:r>
            <a:r>
              <a:rPr lang="es-ES" dirty="0" err="1" smtClean="0"/>
              <a:t>is</a:t>
            </a:r>
            <a:r>
              <a:rPr lang="es-ES" dirty="0" smtClean="0"/>
              <a:t> </a:t>
            </a:r>
            <a:r>
              <a:rPr lang="es-ES" dirty="0" err="1" smtClean="0"/>
              <a:t>plain</a:t>
            </a:r>
            <a:r>
              <a:rPr lang="es-ES" dirty="0" smtClean="0"/>
              <a:t> </a:t>
            </a:r>
            <a:r>
              <a:rPr lang="es-ES" dirty="0" err="1" smtClean="0"/>
              <a:t>text</a:t>
            </a:r>
            <a:r>
              <a:rPr lang="es-ES" dirty="0" smtClean="0"/>
              <a:t>.</a:t>
            </a:r>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10" name="9 Rectángulo"/>
          <p:cNvSpPr/>
          <p:nvPr userDrawn="1"/>
        </p:nvSpPr>
        <p:spPr>
          <a:xfrm>
            <a:off x="1547664" y="6597352"/>
            <a:ext cx="7596336" cy="162000"/>
          </a:xfrm>
          <a:prstGeom prst="rect">
            <a:avLst/>
          </a:prstGeom>
          <a:solidFill>
            <a:srgbClr val="1F8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sz="1200" dirty="0">
              <a:latin typeface="Arial" pitchFamily="34" charset="0"/>
              <a:cs typeface="Arial" pitchFamily="34" charset="0"/>
            </a:endParaRPr>
          </a:p>
        </p:txBody>
      </p:sp>
      <p:sp>
        <p:nvSpPr>
          <p:cNvPr id="12" name="11 Rectángulo"/>
          <p:cNvSpPr/>
          <p:nvPr userDrawn="1"/>
        </p:nvSpPr>
        <p:spPr>
          <a:xfrm>
            <a:off x="-3652" y="1191"/>
            <a:ext cx="9147652" cy="288032"/>
          </a:xfrm>
          <a:prstGeom prst="rect">
            <a:avLst/>
          </a:prstGeom>
          <a:solidFill>
            <a:srgbClr val="1F8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Picture 2" descr="C:\Documents and Settings\usuari\Escritorio\Ana\oikonet\Logo\Logo-oikonet.png"/>
          <p:cNvPicPr>
            <a:picLocks noChangeAspect="1" noChangeArrowheads="1"/>
          </p:cNvPicPr>
          <p:nvPr userDrawn="1"/>
        </p:nvPicPr>
        <p:blipFill>
          <a:blip r:embed="rId2" cstate="print"/>
          <a:srcRect/>
          <a:stretch>
            <a:fillRect/>
          </a:stretch>
        </p:blipFill>
        <p:spPr bwMode="auto">
          <a:xfrm>
            <a:off x="179512" y="6563462"/>
            <a:ext cx="1152128" cy="203431"/>
          </a:xfrm>
          <a:prstGeom prst="rect">
            <a:avLst/>
          </a:prstGeom>
          <a:noFill/>
        </p:spPr>
      </p:pic>
      <p:sp>
        <p:nvSpPr>
          <p:cNvPr id="8" name="2 Marcador de contenido"/>
          <p:cNvSpPr>
            <a:spLocks noGrp="1"/>
          </p:cNvSpPr>
          <p:nvPr>
            <p:ph idx="11" hasCustomPrompt="1"/>
          </p:nvPr>
        </p:nvSpPr>
        <p:spPr>
          <a:xfrm>
            <a:off x="457200" y="775245"/>
            <a:ext cx="8229600" cy="781547"/>
          </a:xfrm>
          <a:prstGeom prst="rect">
            <a:avLst/>
          </a:prstGeom>
        </p:spPr>
        <p:txBody>
          <a:bodyPr/>
          <a:lstStyle>
            <a:lvl1pPr>
              <a:buNone/>
              <a:defRPr sz="2400" baseline="0">
                <a:latin typeface="Arial" pitchFamily="34" charset="0"/>
                <a:cs typeface="Arial" pitchFamily="34" charset="0"/>
              </a:defRPr>
            </a:lvl1pPr>
            <a:lvl2pPr>
              <a:defRPr sz="2000">
                <a:latin typeface="Arial" pitchFamily="34" charset="0"/>
                <a:cs typeface="Arial" pitchFamily="34" charset="0"/>
              </a:defRPr>
            </a:lvl2pPr>
            <a:lvl3pPr>
              <a:defRPr/>
            </a:lvl3pPr>
            <a:lvl4pPr>
              <a:defRPr baseline="0"/>
            </a:lvl4pPr>
            <a:lvl5pPr>
              <a:buNone/>
              <a:defRPr/>
            </a:lvl5pPr>
          </a:lstStyle>
          <a:p>
            <a:pPr lvl="0"/>
            <a:r>
              <a:rPr lang="es-ES" dirty="0" err="1" smtClean="0"/>
              <a:t>These</a:t>
            </a:r>
            <a:r>
              <a:rPr lang="es-ES" dirty="0" smtClean="0"/>
              <a:t> are </a:t>
            </a:r>
            <a:r>
              <a:rPr lang="es-ES" dirty="0" err="1" smtClean="0"/>
              <a:t>the</a:t>
            </a:r>
            <a:r>
              <a:rPr lang="es-ES" dirty="0" smtClean="0"/>
              <a:t> </a:t>
            </a:r>
            <a:r>
              <a:rPr lang="es-ES" dirty="0" err="1" smtClean="0"/>
              <a:t>conclusions</a:t>
            </a:r>
            <a:r>
              <a:rPr lang="es-ES" dirty="0" smtClean="0"/>
              <a:t>:</a:t>
            </a:r>
          </a:p>
        </p:txBody>
      </p:sp>
      <p:sp>
        <p:nvSpPr>
          <p:cNvPr id="11" name="2 Marcador de contenido"/>
          <p:cNvSpPr>
            <a:spLocks noGrp="1"/>
          </p:cNvSpPr>
          <p:nvPr>
            <p:ph idx="12" hasCustomPrompt="1"/>
          </p:nvPr>
        </p:nvSpPr>
        <p:spPr>
          <a:xfrm>
            <a:off x="457200" y="1700808"/>
            <a:ext cx="8229600" cy="4425355"/>
          </a:xfrm>
          <a:prstGeom prst="rect">
            <a:avLst/>
          </a:prstGeom>
        </p:spPr>
        <p:txBody>
          <a:bodyPr/>
          <a:lstStyle>
            <a:lvl1pPr>
              <a:buFont typeface="Arial" pitchFamily="34" charset="0"/>
              <a:buChar char="•"/>
              <a:defRPr lang="es-ES" sz="2000" dirty="0" smtClean="0"/>
            </a:lvl1pPr>
          </a:lstStyle>
          <a:p>
            <a:r>
              <a:rPr lang="es-ES" sz="2400" dirty="0" err="1" smtClean="0">
                <a:latin typeface="Arial" pitchFamily="34" charset="0"/>
                <a:cs typeface="Arial" pitchFamily="34" charset="0"/>
              </a:rPr>
              <a:t>Conclusion</a:t>
            </a:r>
            <a:r>
              <a:rPr lang="es-ES" sz="2400" dirty="0" smtClean="0">
                <a:latin typeface="Arial" pitchFamily="34" charset="0"/>
                <a:cs typeface="Arial" pitchFamily="34" charset="0"/>
              </a:rPr>
              <a:t> 1</a:t>
            </a:r>
            <a:endParaRPr lang="es-ES" sz="2400" dirty="0" smtClean="0">
              <a:latin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60"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604" y="2996952"/>
            <a:ext cx="9144000" cy="648072"/>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1 Marcador de contenido"/>
          <p:cNvSpPr>
            <a:spLocks noGrp="1"/>
          </p:cNvSpPr>
          <p:nvPr>
            <p:ph idx="4294967295"/>
          </p:nvPr>
        </p:nvSpPr>
        <p:spPr>
          <a:xfrm>
            <a:off x="0" y="2996953"/>
            <a:ext cx="8964488" cy="864096"/>
          </a:xfrm>
          <a:prstGeom prst="rect">
            <a:avLst/>
          </a:prstGeom>
        </p:spPr>
        <p:txBody>
          <a:bodyPr/>
          <a:lstStyle/>
          <a:p>
            <a:pPr>
              <a:buNone/>
            </a:pPr>
            <a:r>
              <a:rPr lang="en-US" sz="2000" b="1" dirty="0" smtClean="0">
                <a:solidFill>
                  <a:schemeClr val="tx1">
                    <a:lumMod val="65000"/>
                    <a:lumOff val="35000"/>
                  </a:schemeClr>
                </a:solidFill>
                <a:latin typeface="Arial" pitchFamily="34" charset="0"/>
                <a:cs typeface="Arial" pitchFamily="34" charset="0"/>
              </a:rPr>
              <a:t>	</a:t>
            </a:r>
            <a:r>
              <a:rPr lang="en-GB" sz="2000" b="1" dirty="0" smtClean="0">
                <a:solidFill>
                  <a:schemeClr val="tx1">
                    <a:lumMod val="65000"/>
                    <a:lumOff val="35000"/>
                  </a:schemeClr>
                </a:solidFill>
                <a:latin typeface="Arial" pitchFamily="34" charset="0"/>
                <a:cs typeface="Arial" pitchFamily="34" charset="0"/>
              </a:rPr>
              <a:t>Participation and gender dimension in the Neighbourhood Regeneration Programme, Chile</a:t>
            </a:r>
            <a:endParaRPr lang="en-GB" sz="2000" b="1" dirty="0">
              <a:solidFill>
                <a:schemeClr val="tx1">
                  <a:lumMod val="65000"/>
                  <a:lumOff val="35000"/>
                </a:schemeClr>
              </a:solidFill>
              <a:latin typeface="Arial" pitchFamily="34" charset="0"/>
              <a:cs typeface="Arial" pitchFamily="34" charset="0"/>
            </a:endParaRPr>
          </a:p>
        </p:txBody>
      </p:sp>
      <p:sp>
        <p:nvSpPr>
          <p:cNvPr id="3" name="2 Marcador de contenido"/>
          <p:cNvSpPr>
            <a:spLocks noGrp="1"/>
          </p:cNvSpPr>
          <p:nvPr>
            <p:ph idx="4294967295"/>
          </p:nvPr>
        </p:nvSpPr>
        <p:spPr>
          <a:xfrm>
            <a:off x="467544" y="3861048"/>
            <a:ext cx="8352928" cy="1512168"/>
          </a:xfrm>
          <a:prstGeom prst="rect">
            <a:avLst/>
          </a:prstGeom>
        </p:spPr>
        <p:txBody>
          <a:bodyPr/>
          <a:lstStyle/>
          <a:p>
            <a:pPr>
              <a:buNone/>
            </a:pPr>
            <a:endParaRPr lang="es-ES" sz="1600" b="1" dirty="0" smtClean="0">
              <a:solidFill>
                <a:schemeClr val="tx1">
                  <a:lumMod val="65000"/>
                  <a:lumOff val="35000"/>
                </a:schemeClr>
              </a:solidFill>
              <a:latin typeface="Arial" pitchFamily="34" charset="0"/>
              <a:cs typeface="Arial" pitchFamily="34" charset="0"/>
            </a:endParaRPr>
          </a:p>
          <a:p>
            <a:pPr>
              <a:buNone/>
            </a:pPr>
            <a:endParaRPr lang="es-ES" sz="1600" b="1" dirty="0" smtClean="0">
              <a:solidFill>
                <a:schemeClr val="tx1">
                  <a:lumMod val="65000"/>
                  <a:lumOff val="35000"/>
                </a:schemeClr>
              </a:solidFill>
              <a:latin typeface="Arial" pitchFamily="34" charset="0"/>
              <a:cs typeface="Arial" pitchFamily="34" charset="0"/>
            </a:endParaRPr>
          </a:p>
          <a:p>
            <a:pPr>
              <a:buNone/>
            </a:pPr>
            <a:r>
              <a:rPr lang="es-ES" sz="1600" b="1" dirty="0" smtClean="0">
                <a:solidFill>
                  <a:schemeClr val="tx1">
                    <a:lumMod val="65000"/>
                    <a:lumOff val="35000"/>
                  </a:schemeClr>
                </a:solidFill>
                <a:latin typeface="Arial" pitchFamily="34" charset="0"/>
                <a:cs typeface="Arial" pitchFamily="34" charset="0"/>
              </a:rPr>
              <a:t>Viviana Fernández </a:t>
            </a:r>
            <a:r>
              <a:rPr lang="es-ES" sz="1600" b="1" dirty="0" err="1" smtClean="0">
                <a:solidFill>
                  <a:schemeClr val="tx1">
                    <a:lumMod val="65000"/>
                    <a:lumOff val="35000"/>
                  </a:schemeClr>
                </a:solidFill>
                <a:latin typeface="Arial" pitchFamily="34" charset="0"/>
                <a:cs typeface="Arial" pitchFamily="34" charset="0"/>
              </a:rPr>
              <a:t>Prajoux</a:t>
            </a:r>
            <a:endParaRPr lang="es-ES" sz="1600" b="1" dirty="0" smtClean="0">
              <a:solidFill>
                <a:schemeClr val="tx1">
                  <a:lumMod val="65000"/>
                  <a:lumOff val="35000"/>
                </a:schemeClr>
              </a:solidFill>
              <a:latin typeface="Arial" pitchFamily="34" charset="0"/>
              <a:cs typeface="Arial" pitchFamily="34" charset="0"/>
            </a:endParaRPr>
          </a:p>
          <a:p>
            <a:pPr marL="0" indent="0">
              <a:buNone/>
            </a:pPr>
            <a:r>
              <a:rPr lang="es-ES" sz="1600" b="0" dirty="0" err="1" smtClean="0">
                <a:solidFill>
                  <a:schemeClr val="tx1">
                    <a:lumMod val="65000"/>
                    <a:lumOff val="35000"/>
                  </a:schemeClr>
                </a:solidFill>
                <a:latin typeface="Arial" pitchFamily="34" charset="0"/>
                <a:cs typeface="Arial" pitchFamily="34" charset="0"/>
              </a:rPr>
              <a:t>School</a:t>
            </a:r>
            <a:r>
              <a:rPr lang="es-ES" sz="1600" dirty="0" smtClean="0">
                <a:solidFill>
                  <a:schemeClr val="tx1">
                    <a:lumMod val="65000"/>
                    <a:lumOff val="35000"/>
                  </a:schemeClr>
                </a:solidFill>
                <a:latin typeface="Arial" pitchFamily="34" charset="0"/>
                <a:cs typeface="Arial" pitchFamily="34" charset="0"/>
              </a:rPr>
              <a:t> of </a:t>
            </a:r>
            <a:r>
              <a:rPr lang="es-ES" sz="1600" dirty="0" err="1" smtClean="0">
                <a:solidFill>
                  <a:schemeClr val="tx1">
                    <a:lumMod val="65000"/>
                    <a:lumOff val="35000"/>
                  </a:schemeClr>
                </a:solidFill>
                <a:latin typeface="Arial" pitchFamily="34" charset="0"/>
                <a:cs typeface="Arial" pitchFamily="34" charset="0"/>
              </a:rPr>
              <a:t>Archirecture</a:t>
            </a:r>
            <a:r>
              <a:rPr lang="es-ES" sz="1600" dirty="0" smtClean="0">
                <a:solidFill>
                  <a:schemeClr val="tx1">
                    <a:lumMod val="65000"/>
                    <a:lumOff val="35000"/>
                  </a:schemeClr>
                </a:solidFill>
                <a:latin typeface="Arial" pitchFamily="34" charset="0"/>
                <a:cs typeface="Arial" pitchFamily="34" charset="0"/>
              </a:rPr>
              <a:t>, </a:t>
            </a:r>
            <a:r>
              <a:rPr lang="es-ES" sz="1600" b="0" dirty="0" err="1" smtClean="0">
                <a:solidFill>
                  <a:schemeClr val="tx1">
                    <a:lumMod val="65000"/>
                    <a:lumOff val="35000"/>
                  </a:schemeClr>
                </a:solidFill>
                <a:latin typeface="Arial" pitchFamily="34" charset="0"/>
                <a:cs typeface="Arial" pitchFamily="34" charset="0"/>
              </a:rPr>
              <a:t>Faculty</a:t>
            </a:r>
            <a:r>
              <a:rPr lang="es-ES" sz="1600" b="0" dirty="0" smtClean="0">
                <a:solidFill>
                  <a:schemeClr val="tx1">
                    <a:lumMod val="65000"/>
                    <a:lumOff val="35000"/>
                  </a:schemeClr>
                </a:solidFill>
                <a:latin typeface="Arial" pitchFamily="34" charset="0"/>
                <a:cs typeface="Arial" pitchFamily="34" charset="0"/>
              </a:rPr>
              <a:t> of </a:t>
            </a:r>
            <a:r>
              <a:rPr lang="es-ES" sz="1600" b="0" dirty="0" err="1" smtClean="0">
                <a:solidFill>
                  <a:schemeClr val="tx1">
                    <a:lumMod val="65000"/>
                    <a:lumOff val="35000"/>
                  </a:schemeClr>
                </a:solidFill>
                <a:latin typeface="Arial" pitchFamily="34" charset="0"/>
                <a:cs typeface="Arial" pitchFamily="34" charset="0"/>
              </a:rPr>
              <a:t>Architecture</a:t>
            </a:r>
            <a:r>
              <a:rPr lang="es-ES" sz="1600" b="0" dirty="0" smtClean="0">
                <a:solidFill>
                  <a:schemeClr val="tx1">
                    <a:lumMod val="65000"/>
                    <a:lumOff val="35000"/>
                  </a:schemeClr>
                </a:solidFill>
                <a:latin typeface="Arial" pitchFamily="34" charset="0"/>
                <a:cs typeface="Arial" pitchFamily="34" charset="0"/>
              </a:rPr>
              <a:t> and </a:t>
            </a:r>
            <a:r>
              <a:rPr lang="es-ES" sz="1600" b="0" dirty="0" err="1" smtClean="0">
                <a:solidFill>
                  <a:schemeClr val="tx1">
                    <a:lumMod val="65000"/>
                    <a:lumOff val="35000"/>
                  </a:schemeClr>
                </a:solidFill>
                <a:latin typeface="Arial" pitchFamily="34" charset="0"/>
                <a:cs typeface="Arial" pitchFamily="34" charset="0"/>
              </a:rPr>
              <a:t>Urbanism</a:t>
            </a:r>
            <a:r>
              <a:rPr lang="es-ES" sz="1600" b="0" dirty="0" smtClean="0">
                <a:solidFill>
                  <a:schemeClr val="tx1">
                    <a:lumMod val="65000"/>
                    <a:lumOff val="35000"/>
                  </a:schemeClr>
                </a:solidFill>
                <a:latin typeface="Arial" pitchFamily="34" charset="0"/>
                <a:cs typeface="Arial" pitchFamily="34" charset="0"/>
              </a:rPr>
              <a:t>, </a:t>
            </a:r>
            <a:r>
              <a:rPr lang="es-ES" sz="1600" b="0" dirty="0" err="1" smtClean="0">
                <a:solidFill>
                  <a:schemeClr val="tx1">
                    <a:lumMod val="65000"/>
                    <a:lumOff val="35000"/>
                  </a:schemeClr>
                </a:solidFill>
                <a:latin typeface="Arial" pitchFamily="34" charset="0"/>
                <a:cs typeface="Arial" pitchFamily="34" charset="0"/>
              </a:rPr>
              <a:t>Department</a:t>
            </a:r>
            <a:r>
              <a:rPr lang="es-ES" sz="1600" b="0" dirty="0" smtClean="0">
                <a:solidFill>
                  <a:schemeClr val="tx1">
                    <a:lumMod val="65000"/>
                    <a:lumOff val="35000"/>
                  </a:schemeClr>
                </a:solidFill>
                <a:latin typeface="Arial" pitchFamily="34" charset="0"/>
                <a:cs typeface="Arial" pitchFamily="34" charset="0"/>
              </a:rPr>
              <a:t> of </a:t>
            </a:r>
            <a:r>
              <a:rPr lang="es-ES" sz="1600" b="0" dirty="0" err="1" smtClean="0">
                <a:solidFill>
                  <a:schemeClr val="tx1">
                    <a:lumMod val="65000"/>
                    <a:lumOff val="35000"/>
                  </a:schemeClr>
                </a:solidFill>
                <a:latin typeface="Arial" pitchFamily="34" charset="0"/>
                <a:cs typeface="Arial" pitchFamily="34" charset="0"/>
              </a:rPr>
              <a:t>Urbanism</a:t>
            </a:r>
            <a:r>
              <a:rPr lang="es-ES" sz="1600" b="0" dirty="0" smtClean="0">
                <a:solidFill>
                  <a:schemeClr val="tx1">
                    <a:lumMod val="65000"/>
                    <a:lumOff val="35000"/>
                  </a:schemeClr>
                </a:solidFill>
                <a:latin typeface="Arial" pitchFamily="34" charset="0"/>
                <a:cs typeface="Arial" pitchFamily="34" charset="0"/>
              </a:rPr>
              <a:t>, </a:t>
            </a:r>
            <a:r>
              <a:rPr lang="es-ES" sz="1600" b="0" dirty="0" err="1" smtClean="0">
                <a:solidFill>
                  <a:schemeClr val="tx1">
                    <a:lumMod val="65000"/>
                    <a:lumOff val="35000"/>
                  </a:schemeClr>
                </a:solidFill>
                <a:latin typeface="Arial" pitchFamily="34" charset="0"/>
                <a:cs typeface="Arial" pitchFamily="34" charset="0"/>
              </a:rPr>
              <a:t>University</a:t>
            </a:r>
            <a:r>
              <a:rPr lang="es-ES" sz="1600" b="0" dirty="0" smtClean="0">
                <a:solidFill>
                  <a:schemeClr val="tx1">
                    <a:lumMod val="65000"/>
                    <a:lumOff val="35000"/>
                  </a:schemeClr>
                </a:solidFill>
                <a:latin typeface="Arial" pitchFamily="34" charset="0"/>
                <a:cs typeface="Arial" pitchFamily="34" charset="0"/>
              </a:rPr>
              <a:t> of Chile, Santiago, Chile</a:t>
            </a:r>
          </a:p>
          <a:p>
            <a:pPr>
              <a:buNone/>
            </a:pPr>
            <a:endParaRPr lang="es-ES" sz="1600" b="0" dirty="0" smtClean="0">
              <a:solidFill>
                <a:schemeClr val="tx1">
                  <a:lumMod val="65000"/>
                  <a:lumOff val="35000"/>
                </a:schemeClr>
              </a:solidFill>
              <a:latin typeface="Arial" pitchFamily="34" charset="0"/>
              <a:cs typeface="Arial" pitchFamily="34" charset="0"/>
            </a:endParaRPr>
          </a:p>
          <a:p>
            <a:pPr>
              <a:buNone/>
            </a:pPr>
            <a:endParaRPr lang="es-ES" sz="1600" b="0" dirty="0" smtClean="0">
              <a:solidFill>
                <a:schemeClr val="tx1">
                  <a:lumMod val="65000"/>
                  <a:lumOff val="35000"/>
                </a:schemeClr>
              </a:solidFill>
              <a:latin typeface="Arial" pitchFamily="34" charset="0"/>
              <a:cs typeface="Arial" pitchFamily="34" charset="0"/>
            </a:endParaRPr>
          </a:p>
          <a:p>
            <a:pPr>
              <a:buNone/>
            </a:pPr>
            <a:endParaRPr lang="es-ES" sz="1600" dirty="0">
              <a:solidFill>
                <a:schemeClr val="tx1">
                  <a:lumMod val="65000"/>
                  <a:lumOff val="35000"/>
                </a:schemeClr>
              </a:solidFill>
              <a:latin typeface="Arial" pitchFamily="34" charset="0"/>
              <a:cs typeface="Arial" pitchFamily="34" charset="0"/>
            </a:endParaRPr>
          </a:p>
        </p:txBody>
      </p:sp>
      <p:sp>
        <p:nvSpPr>
          <p:cNvPr id="4" name="4 Marcador de pie de página"/>
          <p:cNvSpPr txBox="1">
            <a:spLocks/>
          </p:cNvSpPr>
          <p:nvPr/>
        </p:nvSpPr>
        <p:spPr>
          <a:xfrm>
            <a:off x="179512" y="6453336"/>
            <a:ext cx="2895600" cy="365125"/>
          </a:xfrm>
          <a:prstGeom prst="rect">
            <a:avLst/>
          </a:prstGeom>
        </p:spPr>
        <p:txBody>
          <a:bodyPr/>
          <a:lstStyle>
            <a:lvl1pPr algn="l">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smtClean="0">
                <a:ln>
                  <a:noFill/>
                </a:ln>
                <a:solidFill>
                  <a:schemeClr val="bg1"/>
                </a:solidFill>
                <a:effectLst/>
                <a:uLnTx/>
                <a:uFillTx/>
                <a:latin typeface="+mn-lt"/>
                <a:ea typeface="+mn-ea"/>
                <a:cs typeface="+mn-cs"/>
              </a:rPr>
              <a:t>B</a:t>
            </a:r>
            <a:r>
              <a:rPr kumimoji="0" lang="sk-SK" sz="1400" b="1" i="0" u="none" strike="noStrike" kern="1200" cap="none" spc="0" normalizeH="0" baseline="0" noProof="0" smtClean="0">
                <a:ln>
                  <a:noFill/>
                </a:ln>
                <a:solidFill>
                  <a:schemeClr val="bg1"/>
                </a:solidFill>
                <a:effectLst/>
                <a:uLnTx/>
                <a:uFillTx/>
                <a:latin typeface="+mn-lt"/>
                <a:ea typeface="+mn-ea"/>
                <a:cs typeface="+mn-cs"/>
              </a:rPr>
              <a:t>ratislava</a:t>
            </a:r>
            <a:r>
              <a:rPr kumimoji="0" lang="es-ES" sz="1400" b="1" i="0" u="none" strike="noStrike" kern="1200" cap="none" spc="0" normalizeH="0" baseline="0" noProof="0" smtClean="0">
                <a:ln>
                  <a:noFill/>
                </a:ln>
                <a:solidFill>
                  <a:schemeClr val="bg1"/>
                </a:solidFill>
                <a:effectLst/>
                <a:uLnTx/>
                <a:uFillTx/>
                <a:latin typeface="+mn-lt"/>
                <a:ea typeface="+mn-ea"/>
                <a:cs typeface="+mn-cs"/>
              </a:rPr>
              <a:t>, 25</a:t>
            </a:r>
            <a:r>
              <a:rPr kumimoji="0" lang="sk-SK" sz="1400" b="1" i="0" u="none" strike="noStrike" kern="1200" cap="none" spc="0" normalizeH="0" baseline="0" noProof="0" smtClean="0">
                <a:ln>
                  <a:noFill/>
                </a:ln>
                <a:solidFill>
                  <a:schemeClr val="bg1"/>
                </a:solidFill>
                <a:effectLst/>
                <a:uLnTx/>
                <a:uFillTx/>
                <a:latin typeface="+mn-lt"/>
                <a:ea typeface="+mn-ea"/>
                <a:cs typeface="+mn-cs"/>
              </a:rPr>
              <a:t> </a:t>
            </a:r>
            <a:r>
              <a:rPr kumimoji="0" lang="es-ES" sz="1400" b="1" i="0" u="none" strike="noStrike" kern="1200" cap="none" spc="0" normalizeH="0" baseline="0" noProof="0" smtClean="0">
                <a:ln>
                  <a:noFill/>
                </a:ln>
                <a:solidFill>
                  <a:schemeClr val="bg1"/>
                </a:solidFill>
                <a:effectLst/>
                <a:uLnTx/>
                <a:uFillTx/>
                <a:latin typeface="+mn-lt"/>
                <a:ea typeface="+mn-ea"/>
                <a:cs typeface="+mn-cs"/>
              </a:rPr>
              <a:t> </a:t>
            </a:r>
            <a:r>
              <a:rPr kumimoji="0" lang="es-ES" sz="1400" b="1" i="0" u="none" strike="noStrike" kern="1200" cap="none" spc="0" normalizeH="0" baseline="0" noProof="0" err="1" smtClean="0">
                <a:ln>
                  <a:noFill/>
                </a:ln>
                <a:solidFill>
                  <a:schemeClr val="bg1"/>
                </a:solidFill>
                <a:effectLst/>
                <a:uLnTx/>
                <a:uFillTx/>
                <a:latin typeface="+mn-lt"/>
                <a:ea typeface="+mn-ea"/>
                <a:cs typeface="+mn-cs"/>
              </a:rPr>
              <a:t>September</a:t>
            </a:r>
            <a:r>
              <a:rPr kumimoji="0" lang="es-ES" sz="1400" b="1" i="0" u="none" strike="noStrike" kern="1200" cap="none" spc="0" normalizeH="0" baseline="0" noProof="0" smtClean="0">
                <a:ln>
                  <a:noFill/>
                </a:ln>
                <a:solidFill>
                  <a:schemeClr val="bg1"/>
                </a:solidFill>
                <a:effectLst/>
                <a:uLnTx/>
                <a:uFillTx/>
                <a:latin typeface="+mn-lt"/>
                <a:ea typeface="+mn-ea"/>
                <a:cs typeface="+mn-cs"/>
              </a:rPr>
              <a:t> 201</a:t>
            </a:r>
            <a:r>
              <a:rPr kumimoji="0" lang="sk-SK" sz="1400" b="1" i="0" u="none" strike="noStrike" kern="1200" cap="none" spc="0" normalizeH="0" baseline="0" noProof="0" smtClean="0">
                <a:ln>
                  <a:noFill/>
                </a:ln>
                <a:solidFill>
                  <a:schemeClr val="bg1"/>
                </a:solidFill>
                <a:effectLst/>
                <a:uLnTx/>
                <a:uFillTx/>
                <a:latin typeface="+mn-lt"/>
                <a:ea typeface="+mn-ea"/>
                <a:cs typeface="+mn-cs"/>
              </a:rPr>
              <a:t>5</a:t>
            </a:r>
            <a:endParaRPr kumimoji="0" lang="es-ES" sz="1400" b="1" i="0" u="none" strike="noStrike" kern="1200" cap="none" spc="0" normalizeH="0" baseline="0" noProof="0" dirty="0">
              <a:ln>
                <a:noFill/>
              </a:ln>
              <a:solidFill>
                <a:schemeClr val="bg1"/>
              </a:solidFill>
              <a:effectLst/>
              <a:uLnTx/>
              <a:uFillTx/>
              <a:latin typeface="+mn-lt"/>
              <a:ea typeface="+mn-ea"/>
              <a:cs typeface="+mn-cs"/>
            </a:endParaRPr>
          </a:p>
        </p:txBody>
      </p:sp>
      <p:sp>
        <p:nvSpPr>
          <p:cNvPr id="5" name="2 Marcador de contenido"/>
          <p:cNvSpPr txBox="1">
            <a:spLocks/>
          </p:cNvSpPr>
          <p:nvPr/>
        </p:nvSpPr>
        <p:spPr>
          <a:xfrm>
            <a:off x="5076056" y="6444877"/>
            <a:ext cx="3952056" cy="224483"/>
          </a:xfrm>
          <a:prstGeom prst="rect">
            <a:avLst/>
          </a:prstGeom>
        </p:spPr>
        <p:txBody>
          <a:bodyPr/>
          <a:lstStyle>
            <a:lvl1pPr algn="r">
              <a:buNone/>
              <a:defRPr sz="1200" b="1">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a:lvl3pPr>
            <a:lvl4pPr>
              <a:defRPr baseline="0"/>
            </a:lvl4pPr>
            <a:lvl5pPr>
              <a:buNone/>
              <a:defRPr/>
            </a:lvl5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sk-SK" sz="1200" b="1" i="0" u="none" strike="noStrike" kern="1200" cap="none" spc="0" normalizeH="0" baseline="0" noProof="0" smtClean="0">
                <a:ln>
                  <a:noFill/>
                </a:ln>
                <a:solidFill>
                  <a:schemeClr val="bg1"/>
                </a:solidFill>
                <a:effectLst/>
                <a:uLnTx/>
                <a:uFillTx/>
                <a:latin typeface="Arial" pitchFamily="34" charset="0"/>
                <a:ea typeface="+mn-ea"/>
                <a:cs typeface="Arial" pitchFamily="34" charset="0"/>
              </a:rPr>
              <a:t>Second</a:t>
            </a:r>
            <a:r>
              <a:rPr kumimoji="0" lang="es-ES" sz="1200" b="1" i="0" u="none" strike="noStrike" kern="1200" cap="none" spc="0" normalizeH="0" noProof="0" smtClean="0">
                <a:ln>
                  <a:noFill/>
                </a:ln>
                <a:solidFill>
                  <a:schemeClr val="bg1"/>
                </a:solidFill>
                <a:effectLst/>
                <a:uLnTx/>
                <a:uFillTx/>
                <a:latin typeface="Arial" pitchFamily="34" charset="0"/>
                <a:ea typeface="+mn-ea"/>
                <a:cs typeface="Arial" pitchFamily="34" charset="0"/>
              </a:rPr>
              <a:t> </a:t>
            </a:r>
            <a:r>
              <a:rPr kumimoji="0" lang="es-ES" sz="1200" b="1" i="0" u="none" strike="noStrike" kern="1200" cap="none" spc="0" normalizeH="0" noProof="0" dirty="0" smtClean="0">
                <a:ln>
                  <a:noFill/>
                </a:ln>
                <a:solidFill>
                  <a:schemeClr val="bg1"/>
                </a:solidFill>
                <a:effectLst/>
                <a:uLnTx/>
                <a:uFillTx/>
                <a:latin typeface="Arial" pitchFamily="34" charset="0"/>
                <a:ea typeface="+mn-ea"/>
                <a:cs typeface="Arial" pitchFamily="34" charset="0"/>
              </a:rPr>
              <a:t>International </a:t>
            </a:r>
            <a:r>
              <a:rPr kumimoji="0" lang="es-ES" sz="1200" b="1" i="0" u="none" strike="noStrike" kern="1200" cap="none" spc="0" normalizeH="0" noProof="0" dirty="0" err="1" smtClean="0">
                <a:ln>
                  <a:noFill/>
                </a:ln>
                <a:solidFill>
                  <a:schemeClr val="bg1"/>
                </a:solidFill>
                <a:effectLst/>
                <a:uLnTx/>
                <a:uFillTx/>
                <a:latin typeface="Arial" pitchFamily="34" charset="0"/>
                <a:ea typeface="+mn-ea"/>
                <a:cs typeface="Arial" pitchFamily="34" charset="0"/>
              </a:rPr>
              <a:t>Conference</a:t>
            </a:r>
            <a:endParaRPr kumimoji="0" lang="es-ES" sz="12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620689"/>
            <a:ext cx="8229600" cy="720079"/>
          </a:xfrm>
        </p:spPr>
        <p:txBody>
          <a:bodyPr/>
          <a:lstStyle/>
          <a:p>
            <a:r>
              <a:rPr lang="es-ES" b="1" dirty="0" smtClean="0">
                <a:latin typeface="+mn-lt"/>
              </a:rPr>
              <a:t>3. </a:t>
            </a:r>
            <a:r>
              <a:rPr lang="es-ES" b="1" dirty="0" err="1" smtClean="0">
                <a:latin typeface="+mn-lt"/>
              </a:rPr>
              <a:t>Participation</a:t>
            </a:r>
            <a:r>
              <a:rPr lang="es-ES" b="1" dirty="0" smtClean="0">
                <a:latin typeface="+mn-lt"/>
              </a:rPr>
              <a:t> and </a:t>
            </a:r>
            <a:r>
              <a:rPr lang="es-ES" b="1" dirty="0" err="1" smtClean="0">
                <a:latin typeface="+mn-lt"/>
              </a:rPr>
              <a:t>Gender</a:t>
            </a:r>
            <a:r>
              <a:rPr lang="es-ES" b="1" dirty="0" smtClean="0">
                <a:latin typeface="+mn-lt"/>
              </a:rPr>
              <a:t> in </a:t>
            </a:r>
            <a:r>
              <a:rPr lang="es-ES" b="1" dirty="0" err="1" smtClean="0">
                <a:latin typeface="+mn-lt"/>
              </a:rPr>
              <a:t>the</a:t>
            </a:r>
            <a:r>
              <a:rPr lang="es-ES" b="1" dirty="0" smtClean="0">
                <a:latin typeface="+mn-lt"/>
              </a:rPr>
              <a:t> </a:t>
            </a:r>
            <a:r>
              <a:rPr lang="es-ES" b="1" dirty="0" err="1" smtClean="0">
                <a:latin typeface="+mn-lt"/>
              </a:rPr>
              <a:t>Regeneration</a:t>
            </a:r>
            <a:r>
              <a:rPr lang="es-ES" b="1" dirty="0" smtClean="0">
                <a:latin typeface="+mn-lt"/>
              </a:rPr>
              <a:t> </a:t>
            </a:r>
            <a:r>
              <a:rPr lang="es-ES" b="1" dirty="0" err="1" smtClean="0">
                <a:latin typeface="+mn-lt"/>
              </a:rPr>
              <a:t>Programme</a:t>
            </a:r>
            <a:endParaRPr lang="es-ES" b="1" dirty="0" smtClean="0">
              <a:latin typeface="+mn-lt"/>
            </a:endParaRPr>
          </a:p>
          <a:p>
            <a:endParaRPr lang="es-CL" dirty="0"/>
          </a:p>
        </p:txBody>
      </p:sp>
      <p:sp>
        <p:nvSpPr>
          <p:cNvPr id="3" name="2 Marcador de contenido"/>
          <p:cNvSpPr>
            <a:spLocks noGrp="1"/>
          </p:cNvSpPr>
          <p:nvPr>
            <p:ph idx="10"/>
          </p:nvPr>
        </p:nvSpPr>
        <p:spPr>
          <a:xfrm>
            <a:off x="323528" y="1196752"/>
            <a:ext cx="8568952" cy="5112568"/>
          </a:xfrm>
        </p:spPr>
        <p:txBody>
          <a:bodyPr/>
          <a:lstStyle/>
          <a:p>
            <a:pPr marL="0" indent="0" algn="just"/>
            <a:r>
              <a:rPr lang="en-GB" b="1" dirty="0" smtClean="0">
                <a:latin typeface="+mn-lt"/>
              </a:rPr>
              <a:t>b) </a:t>
            </a:r>
            <a:r>
              <a:rPr lang="en-GB" b="1" dirty="0" smtClean="0"/>
              <a:t>the duration of the intervention process in the neighbourhoods,</a:t>
            </a:r>
          </a:p>
          <a:p>
            <a:pPr marL="0" indent="0" algn="just"/>
            <a:r>
              <a:rPr lang="en-GB" dirty="0" smtClean="0">
                <a:latin typeface="+mn-lt"/>
              </a:rPr>
              <a:t>One common aspect to both dimensions that directly affect their application in the programme is the time factor. The duration of the programme (around 36 months) and the specific requirements of the programme (progress reports) make it difficult for neighbourhood teams to spend some time sharing experiences or reflecting on how to make an effective participation or incorporate a gender approach in their activities. For the same reason they also have little time to evaluate projects or add new dimensions and approaches to urban and social practice.</a:t>
            </a:r>
            <a:endParaRPr lang="es-CL" dirty="0" smtClean="0">
              <a:latin typeface="+mn-lt"/>
            </a:endParaRPr>
          </a:p>
          <a:p>
            <a:pPr marL="0" indent="0" algn="just"/>
            <a:endParaRPr lang="en-GB" dirty="0" smtClean="0">
              <a:latin typeface="+mn-lt"/>
            </a:endParaRPr>
          </a:p>
          <a:p>
            <a:pPr marL="0" indent="0" algn="just"/>
            <a:r>
              <a:rPr lang="en-GB" dirty="0" smtClean="0">
                <a:latin typeface="+mn-lt"/>
              </a:rPr>
              <a:t> </a:t>
            </a:r>
            <a:endParaRPr lang="es-CL" dirty="0" smtClean="0">
              <a:latin typeface="+mn-lt"/>
            </a:endParaRPr>
          </a:p>
          <a:p>
            <a:pPr marL="0" indent="0" algn="just">
              <a:buFontTx/>
              <a:buChar char="-"/>
            </a:pPr>
            <a:endParaRPr lang="es-CL" dirty="0"/>
          </a:p>
        </p:txBody>
      </p:sp>
      <p:pic>
        <p:nvPicPr>
          <p:cNvPr id="4" name="Picture 5" descr="D:\vfernand\Desktop\archivo fotográfico RSL\Talleres\taller de crewell\DSC03830.JPG"/>
          <p:cNvPicPr>
            <a:picLocks noChangeAspect="1" noChangeArrowheads="1"/>
          </p:cNvPicPr>
          <p:nvPr/>
        </p:nvPicPr>
        <p:blipFill>
          <a:blip r:embed="rId2" cstate="print"/>
          <a:srcRect/>
          <a:stretch>
            <a:fillRect/>
          </a:stretch>
        </p:blipFill>
        <p:spPr bwMode="auto">
          <a:xfrm>
            <a:off x="6588224" y="3861048"/>
            <a:ext cx="2159732" cy="2591678"/>
          </a:xfrm>
          <a:prstGeom prst="rect">
            <a:avLst/>
          </a:prstGeom>
          <a:noFill/>
          <a:ln w="9525">
            <a:noFill/>
            <a:miter lim="800000"/>
            <a:headEnd/>
            <a:tailEnd/>
          </a:ln>
        </p:spPr>
      </p:pic>
      <p:pic>
        <p:nvPicPr>
          <p:cNvPr id="5" name="Picture 6" descr="D:\vfernand\Desktop\archivo fotográfico RSL\Talleres\taller de crewell\SRL 210.JPG"/>
          <p:cNvPicPr>
            <a:picLocks noChangeAspect="1" noChangeArrowheads="1"/>
          </p:cNvPicPr>
          <p:nvPr/>
        </p:nvPicPr>
        <p:blipFill>
          <a:blip r:embed="rId3" cstate="print"/>
          <a:srcRect/>
          <a:stretch>
            <a:fillRect/>
          </a:stretch>
        </p:blipFill>
        <p:spPr bwMode="auto">
          <a:xfrm>
            <a:off x="3215341" y="3933056"/>
            <a:ext cx="3264363" cy="2520280"/>
          </a:xfrm>
          <a:prstGeom prst="rect">
            <a:avLst/>
          </a:prstGeom>
          <a:noFill/>
          <a:ln w="9525">
            <a:noFill/>
            <a:miter lim="800000"/>
            <a:headEnd/>
            <a:tailEnd/>
          </a:ln>
        </p:spPr>
      </p:pic>
      <p:sp>
        <p:nvSpPr>
          <p:cNvPr id="6" name="5 CuadroTexto"/>
          <p:cNvSpPr txBox="1"/>
          <p:nvPr/>
        </p:nvSpPr>
        <p:spPr>
          <a:xfrm>
            <a:off x="323528" y="4509120"/>
            <a:ext cx="2880320" cy="1815882"/>
          </a:xfrm>
          <a:prstGeom prst="rect">
            <a:avLst/>
          </a:prstGeom>
          <a:noFill/>
        </p:spPr>
        <p:txBody>
          <a:bodyPr wrap="square" rtlCol="0">
            <a:spAutoFit/>
          </a:bodyPr>
          <a:lstStyle/>
          <a:p>
            <a:endParaRPr lang="es-CL" b="1" dirty="0" smtClean="0">
              <a:solidFill>
                <a:srgbClr val="C00000"/>
              </a:solidFill>
            </a:endParaRPr>
          </a:p>
          <a:p>
            <a:endParaRPr lang="es-CL" b="1" dirty="0" smtClean="0">
              <a:solidFill>
                <a:srgbClr val="C00000"/>
              </a:solidFill>
            </a:endParaRPr>
          </a:p>
          <a:p>
            <a:endParaRPr lang="es-CL" b="1" dirty="0" smtClean="0">
              <a:solidFill>
                <a:srgbClr val="C00000"/>
              </a:solidFill>
            </a:endParaRPr>
          </a:p>
          <a:p>
            <a:endParaRPr lang="es-CL" b="1" dirty="0" smtClean="0">
              <a:solidFill>
                <a:srgbClr val="C00000"/>
              </a:solidFill>
            </a:endParaRPr>
          </a:p>
          <a:p>
            <a:r>
              <a:rPr lang="en-GB" sz="2000" b="1" dirty="0" smtClean="0"/>
              <a:t>Most time Gender is just seen as women project</a:t>
            </a:r>
            <a:endParaRPr lang="en-GB" sz="2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620689"/>
            <a:ext cx="8229600" cy="576063"/>
          </a:xfrm>
        </p:spPr>
        <p:txBody>
          <a:bodyPr/>
          <a:lstStyle/>
          <a:p>
            <a:r>
              <a:rPr lang="en-GB" b="1" dirty="0" smtClean="0">
                <a:latin typeface="+mn-lt"/>
              </a:rPr>
              <a:t>3. Participation and Gender in the Regeneration Programme</a:t>
            </a:r>
          </a:p>
          <a:p>
            <a:endParaRPr lang="es-CL" dirty="0"/>
          </a:p>
        </p:txBody>
      </p:sp>
      <p:sp>
        <p:nvSpPr>
          <p:cNvPr id="3" name="2 Marcador de contenido"/>
          <p:cNvSpPr>
            <a:spLocks noGrp="1"/>
          </p:cNvSpPr>
          <p:nvPr>
            <p:ph idx="10"/>
          </p:nvPr>
        </p:nvSpPr>
        <p:spPr>
          <a:xfrm>
            <a:off x="323528" y="1124744"/>
            <a:ext cx="8496944" cy="3168352"/>
          </a:xfrm>
        </p:spPr>
        <p:txBody>
          <a:bodyPr/>
          <a:lstStyle/>
          <a:p>
            <a:pPr marL="0" indent="0" algn="just"/>
            <a:r>
              <a:rPr lang="en-GB" b="1" dirty="0" smtClean="0"/>
              <a:t>c) the neighbourhood team in charge of developing the programme</a:t>
            </a:r>
            <a:r>
              <a:rPr lang="en-GB" dirty="0" smtClean="0"/>
              <a:t>,</a:t>
            </a:r>
          </a:p>
          <a:p>
            <a:pPr marL="0" indent="0" algn="just"/>
            <a:r>
              <a:rPr lang="en-GB" dirty="0" smtClean="0">
                <a:latin typeface="+mn-lt"/>
              </a:rPr>
              <a:t>Participation and gender are more social issues so most urban team don´t have this knowledge or experience.</a:t>
            </a:r>
          </a:p>
          <a:p>
            <a:pPr marL="0" indent="0" algn="just"/>
            <a:r>
              <a:rPr lang="en-GB" dirty="0" smtClean="0">
                <a:latin typeface="+mn-lt"/>
              </a:rPr>
              <a:t>Rotation of professionals, they do not always remain throughout the process, (location of the neighbourhoods is distant from the city centre, wages are not the best or the work does not meet their expectations). </a:t>
            </a:r>
          </a:p>
          <a:p>
            <a:pPr marL="0" indent="0" algn="just"/>
            <a:r>
              <a:rPr lang="en-GB" dirty="0" smtClean="0">
                <a:latin typeface="+mn-lt"/>
              </a:rPr>
              <a:t>So often the training and reflections meetings must be repeated to update the new professionals and the experience of those who have left will be lost</a:t>
            </a:r>
            <a:r>
              <a:rPr lang="en-GB" dirty="0" smtClean="0"/>
              <a:t>. </a:t>
            </a:r>
            <a:endParaRPr lang="es-CL" dirty="0" smtClean="0">
              <a:latin typeface="+mn-lt"/>
            </a:endParaRPr>
          </a:p>
          <a:p>
            <a:pPr marL="0" indent="0" algn="just">
              <a:buFontTx/>
              <a:buChar char="-"/>
            </a:pPr>
            <a:endParaRPr lang="es-CL" dirty="0"/>
          </a:p>
        </p:txBody>
      </p:sp>
      <p:pic>
        <p:nvPicPr>
          <p:cNvPr id="4" name="Picture 4" descr="D:\vfernand\Desktop\archivo fotográfico RSL\Visitas\el bosque de Santiago\SRL 231.jpg"/>
          <p:cNvPicPr>
            <a:picLocks noChangeAspect="1" noChangeArrowheads="1"/>
          </p:cNvPicPr>
          <p:nvPr/>
        </p:nvPicPr>
        <p:blipFill>
          <a:blip r:embed="rId2" cstate="print"/>
          <a:srcRect/>
          <a:stretch>
            <a:fillRect/>
          </a:stretch>
        </p:blipFill>
        <p:spPr bwMode="auto">
          <a:xfrm>
            <a:off x="0" y="4365104"/>
            <a:ext cx="3500438" cy="1963738"/>
          </a:xfrm>
          <a:prstGeom prst="rect">
            <a:avLst/>
          </a:prstGeom>
          <a:noFill/>
          <a:ln w="9525">
            <a:noFill/>
            <a:miter lim="800000"/>
            <a:headEnd/>
            <a:tailEnd/>
          </a:ln>
        </p:spPr>
      </p:pic>
      <p:pic>
        <p:nvPicPr>
          <p:cNvPr id="5" name="Picture 4" descr="D:\vfernand\Desktop\archivo fotográfico RSL\Proceso de Diseño participativo areas Verdes\SRL 267.jpg"/>
          <p:cNvPicPr>
            <a:picLocks noChangeAspect="1" noChangeArrowheads="1"/>
          </p:cNvPicPr>
          <p:nvPr/>
        </p:nvPicPr>
        <p:blipFill>
          <a:blip r:embed="rId3" cstate="print"/>
          <a:srcRect/>
          <a:stretch>
            <a:fillRect/>
          </a:stretch>
        </p:blipFill>
        <p:spPr bwMode="auto">
          <a:xfrm>
            <a:off x="3563888" y="4365103"/>
            <a:ext cx="2592665" cy="1944217"/>
          </a:xfrm>
          <a:prstGeom prst="rect">
            <a:avLst/>
          </a:prstGeom>
          <a:noFill/>
          <a:ln w="9525">
            <a:noFill/>
            <a:miter lim="800000"/>
            <a:headEnd/>
            <a:tailEnd/>
          </a:ln>
        </p:spPr>
      </p:pic>
      <p:pic>
        <p:nvPicPr>
          <p:cNvPr id="7" name="Picture 4" descr="D:\vfernand\Desktop\archivo fotográfico RSL\Organizaciones\CVD\Ccomite de Obras\SRL 79.jpg"/>
          <p:cNvPicPr>
            <a:picLocks noChangeAspect="1" noChangeArrowheads="1"/>
          </p:cNvPicPr>
          <p:nvPr/>
        </p:nvPicPr>
        <p:blipFill>
          <a:blip r:embed="rId4" cstate="print"/>
          <a:srcRect/>
          <a:stretch>
            <a:fillRect/>
          </a:stretch>
        </p:blipFill>
        <p:spPr bwMode="auto">
          <a:xfrm>
            <a:off x="6228184" y="4274840"/>
            <a:ext cx="2592288" cy="2034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548681"/>
            <a:ext cx="5842992" cy="792087"/>
          </a:xfrm>
        </p:spPr>
        <p:txBody>
          <a:bodyPr/>
          <a:lstStyle/>
          <a:p>
            <a:r>
              <a:rPr lang="es-ES" b="1" dirty="0" smtClean="0">
                <a:latin typeface="+mn-lt"/>
              </a:rPr>
              <a:t>3. </a:t>
            </a:r>
            <a:r>
              <a:rPr lang="es-ES" b="1" dirty="0" err="1" smtClean="0">
                <a:latin typeface="+mn-lt"/>
              </a:rPr>
              <a:t>Participation</a:t>
            </a:r>
            <a:r>
              <a:rPr lang="es-ES" b="1" dirty="0" smtClean="0">
                <a:latin typeface="+mn-lt"/>
              </a:rPr>
              <a:t> and </a:t>
            </a:r>
            <a:r>
              <a:rPr lang="es-ES" b="1" dirty="0" err="1" smtClean="0">
                <a:latin typeface="+mn-lt"/>
              </a:rPr>
              <a:t>Gender</a:t>
            </a:r>
            <a:r>
              <a:rPr lang="es-ES" b="1" dirty="0" smtClean="0">
                <a:latin typeface="+mn-lt"/>
              </a:rPr>
              <a:t> in </a:t>
            </a:r>
            <a:r>
              <a:rPr lang="es-ES" b="1" dirty="0" err="1" smtClean="0">
                <a:latin typeface="+mn-lt"/>
              </a:rPr>
              <a:t>the</a:t>
            </a:r>
            <a:r>
              <a:rPr lang="es-ES" b="1" dirty="0" smtClean="0">
                <a:latin typeface="+mn-lt"/>
              </a:rPr>
              <a:t> </a:t>
            </a:r>
            <a:r>
              <a:rPr lang="es-ES" b="1" dirty="0" err="1" smtClean="0">
                <a:latin typeface="+mn-lt"/>
              </a:rPr>
              <a:t>Regeneration</a:t>
            </a:r>
            <a:r>
              <a:rPr lang="es-ES" b="1" dirty="0" smtClean="0">
                <a:latin typeface="+mn-lt"/>
              </a:rPr>
              <a:t> </a:t>
            </a:r>
            <a:r>
              <a:rPr lang="es-ES" b="1" dirty="0" err="1" smtClean="0">
                <a:latin typeface="+mn-lt"/>
              </a:rPr>
              <a:t>Programme</a:t>
            </a:r>
            <a:endParaRPr lang="es-ES" b="1" dirty="0" smtClean="0">
              <a:latin typeface="+mn-lt"/>
            </a:endParaRPr>
          </a:p>
          <a:p>
            <a:endParaRPr lang="es-CL" dirty="0"/>
          </a:p>
        </p:txBody>
      </p:sp>
      <p:sp>
        <p:nvSpPr>
          <p:cNvPr id="3" name="2 Marcador de contenido"/>
          <p:cNvSpPr>
            <a:spLocks noGrp="1"/>
          </p:cNvSpPr>
          <p:nvPr>
            <p:ph idx="10"/>
          </p:nvPr>
        </p:nvSpPr>
        <p:spPr>
          <a:xfrm>
            <a:off x="323528" y="1412776"/>
            <a:ext cx="6048672" cy="4896544"/>
          </a:xfrm>
        </p:spPr>
        <p:txBody>
          <a:bodyPr/>
          <a:lstStyle/>
          <a:p>
            <a:pPr marL="0" indent="0" algn="just"/>
            <a:r>
              <a:rPr lang="en-GB" b="1" dirty="0" smtClean="0">
                <a:latin typeface="+mn-lt"/>
              </a:rPr>
              <a:t>d) methodological tools developed by the programme for its implementation</a:t>
            </a:r>
          </a:p>
          <a:p>
            <a:pPr marL="0" indent="0" algn="just"/>
            <a:r>
              <a:rPr lang="en-GB" dirty="0" smtClean="0">
                <a:latin typeface="+mn-lt"/>
              </a:rPr>
              <a:t>They are quite descriptive, they are not too explicit or suggest methodologies to incorporate the gender approach. The instruments for diagnosis (perception survey neighbours, workshops and neighbourhood tours, etc.) indicate in detail the instrument (objectives, timelines, actors, etc.), but not explicit methodologies, </a:t>
            </a:r>
          </a:p>
          <a:p>
            <a:pPr marL="0" indent="0" algn="just"/>
            <a:r>
              <a:rPr lang="en-GB" dirty="0" smtClean="0">
                <a:latin typeface="+mn-lt"/>
              </a:rPr>
              <a:t>In both cases to promote an effective participatory process and to ensure a gender representation. will depend on the neighbourhood team so if their knowledge is not enough the result won´t be successful. While the profile of the professional required of all this knowledge and experience the neighbourhood team not always are the most qualified professionals for the skills they need.</a:t>
            </a:r>
            <a:endParaRPr lang="es-CL" dirty="0" smtClean="0">
              <a:latin typeface="+mn-lt"/>
            </a:endParaRPr>
          </a:p>
          <a:p>
            <a:pPr marL="0" indent="0" algn="just"/>
            <a:endParaRPr lang="es-CL" dirty="0" smtClean="0">
              <a:latin typeface="+mn-lt"/>
            </a:endParaRPr>
          </a:p>
          <a:p>
            <a:pPr marL="0" indent="0" algn="just">
              <a:buFontTx/>
              <a:buChar char="-"/>
            </a:pPr>
            <a:endParaRPr lang="es-CL" dirty="0"/>
          </a:p>
        </p:txBody>
      </p:sp>
      <p:pic>
        <p:nvPicPr>
          <p:cNvPr id="7" name="Picture 2" descr="https://encrypted-tbn2.gstatic.com/images?q=tbn:ANd9GcRJcG_m04rfgCkQKChRCPjNDYcdiTni1e_jF_46rvcrteq50o9EBQ"/>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88224" y="332655"/>
            <a:ext cx="2555776" cy="2079773"/>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41894" y="2708921"/>
            <a:ext cx="2602105" cy="12961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4" descr="http://www.presupuestosparticipativos.com/files/2809-267708-imagen/8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68044" y="4365104"/>
            <a:ext cx="2375956" cy="204577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1"/>
          </p:nvPr>
        </p:nvSpPr>
        <p:spPr>
          <a:xfrm>
            <a:off x="457200" y="548681"/>
            <a:ext cx="8229600" cy="576064"/>
          </a:xfrm>
        </p:spPr>
        <p:txBody>
          <a:bodyPr/>
          <a:lstStyle/>
          <a:p>
            <a:r>
              <a:rPr lang="en-GB" b="1" dirty="0" smtClean="0">
                <a:latin typeface="+mn-lt"/>
              </a:rPr>
              <a:t>4. Reflections and conclusions</a:t>
            </a:r>
            <a:endParaRPr lang="es-ES" b="1" dirty="0">
              <a:latin typeface="+mn-lt"/>
            </a:endParaRPr>
          </a:p>
        </p:txBody>
      </p:sp>
      <p:sp>
        <p:nvSpPr>
          <p:cNvPr id="3" name="2 Marcador de contenido"/>
          <p:cNvSpPr>
            <a:spLocks noGrp="1"/>
          </p:cNvSpPr>
          <p:nvPr>
            <p:ph idx="12"/>
          </p:nvPr>
        </p:nvSpPr>
        <p:spPr>
          <a:xfrm>
            <a:off x="457200" y="1052736"/>
            <a:ext cx="8229600" cy="5328592"/>
          </a:xfrm>
        </p:spPr>
        <p:txBody>
          <a:bodyPr/>
          <a:lstStyle/>
          <a:p>
            <a:pPr marL="0" indent="0" algn="just">
              <a:buNone/>
            </a:pPr>
            <a:r>
              <a:rPr lang="en-GB" dirty="0" smtClean="0"/>
              <a:t>Although today </a:t>
            </a:r>
            <a:r>
              <a:rPr lang="en-GB" dirty="0"/>
              <a:t>participatory and gender-sensitive approaches seem not be in </a:t>
            </a:r>
            <a:r>
              <a:rPr lang="en-GB" dirty="0" smtClean="0"/>
              <a:t>dispute, the </a:t>
            </a:r>
            <a:r>
              <a:rPr lang="en-GB" dirty="0"/>
              <a:t>point is how we </a:t>
            </a:r>
            <a:r>
              <a:rPr lang="en-GB" dirty="0" smtClean="0"/>
              <a:t>can make that this </a:t>
            </a:r>
            <a:r>
              <a:rPr lang="en-GB" dirty="0"/>
              <a:t>new </a:t>
            </a:r>
            <a:r>
              <a:rPr lang="en-GB" dirty="0" smtClean="0"/>
              <a:t>dimensions </a:t>
            </a:r>
            <a:r>
              <a:rPr lang="en-GB" dirty="0"/>
              <a:t>to be effectively implemented</a:t>
            </a:r>
            <a:r>
              <a:rPr lang="en-GB" dirty="0" smtClean="0"/>
              <a:t>.</a:t>
            </a:r>
          </a:p>
          <a:p>
            <a:pPr marL="0" indent="0" algn="just">
              <a:buNone/>
            </a:pPr>
            <a:r>
              <a:rPr lang="en-GB" dirty="0"/>
              <a:t>With the last presidential instructions of last year, it is possible </a:t>
            </a:r>
            <a:r>
              <a:rPr lang="en-GB" dirty="0" smtClean="0"/>
              <a:t>that today every government institution has create </a:t>
            </a:r>
            <a:r>
              <a:rPr lang="en-GB" dirty="0"/>
              <a:t>their Participation </a:t>
            </a:r>
            <a:r>
              <a:rPr lang="en-GB" dirty="0" smtClean="0"/>
              <a:t>Units, but they have inform or debate with the different programmes they must implement?</a:t>
            </a:r>
          </a:p>
          <a:p>
            <a:pPr marL="0" indent="0" algn="just">
              <a:buNone/>
            </a:pPr>
            <a:r>
              <a:rPr lang="en-GB" dirty="0" smtClean="0"/>
              <a:t>We clearly need </a:t>
            </a:r>
            <a:r>
              <a:rPr lang="en-GB" dirty="0"/>
              <a:t>a real </a:t>
            </a:r>
            <a:r>
              <a:rPr lang="en-GB" b="1" dirty="0"/>
              <a:t>political will of public authorities and their managers and technical teams</a:t>
            </a:r>
            <a:r>
              <a:rPr lang="en-GB" dirty="0"/>
              <a:t>. This means having clear that this participatory process with a gender perspective has different time </a:t>
            </a:r>
            <a:r>
              <a:rPr lang="en-GB" dirty="0" smtClean="0"/>
              <a:t>frames.</a:t>
            </a:r>
          </a:p>
          <a:p>
            <a:pPr marL="0" indent="0" algn="just">
              <a:buNone/>
            </a:pPr>
            <a:r>
              <a:rPr lang="en-GB" dirty="0" smtClean="0"/>
              <a:t>We </a:t>
            </a:r>
            <a:r>
              <a:rPr lang="en-GB" dirty="0"/>
              <a:t>must begin to implement a process of true institutionalization of these new practices (participation and gender), not as an addition to the usual management administration, but as dimensions inherent to it</a:t>
            </a:r>
            <a:r>
              <a:rPr lang="en-GB" dirty="0" smtClean="0"/>
              <a:t>..</a:t>
            </a:r>
          </a:p>
          <a:p>
            <a:pPr marL="0" indent="0" algn="just">
              <a:buNone/>
            </a:pPr>
            <a:r>
              <a:rPr lang="es-CL" dirty="0" err="1" smtClean="0"/>
              <a:t>Also</a:t>
            </a:r>
            <a:r>
              <a:rPr lang="es-CL" dirty="0" smtClean="0"/>
              <a:t> </a:t>
            </a:r>
            <a:r>
              <a:rPr lang="es-CL" dirty="0" err="1" smtClean="0"/>
              <a:t>it</a:t>
            </a:r>
            <a:r>
              <a:rPr lang="es-CL" dirty="0" smtClean="0"/>
              <a:t> </a:t>
            </a:r>
            <a:r>
              <a:rPr lang="en-GB" dirty="0" smtClean="0"/>
              <a:t>is </a:t>
            </a:r>
            <a:r>
              <a:rPr lang="en-GB" dirty="0"/>
              <a:t>necessary </a:t>
            </a:r>
            <a:r>
              <a:rPr lang="en-GB" b="1" dirty="0"/>
              <a:t>to allocate resources and time to conceptualize</a:t>
            </a:r>
            <a:r>
              <a:rPr lang="en-GB" dirty="0"/>
              <a:t>, gather and share experiences that will help and collaborate with the teams responsible for implementing these new approaches</a:t>
            </a:r>
            <a:r>
              <a:rPr lang="en-GB" dirty="0" smtClean="0"/>
              <a:t>.</a:t>
            </a:r>
          </a:p>
          <a:p>
            <a:pPr marL="0" indent="0" algn="just">
              <a:buNone/>
            </a:pPr>
            <a:r>
              <a:rPr lang="en-GB" b="1" dirty="0" smtClean="0"/>
              <a:t>We need to introduce this issues to our students</a:t>
            </a:r>
            <a:r>
              <a:rPr lang="en-GB" dirty="0" smtClean="0"/>
              <a:t>, concepts and practice</a:t>
            </a:r>
            <a:endParaRPr lang="es-CL" dirty="0"/>
          </a:p>
          <a:p>
            <a:pPr marL="0" indent="0" algn="just"/>
            <a:endParaRPr lang="es-CL" dirty="0"/>
          </a:p>
          <a:p>
            <a:pPr marL="0" indent="0" algn="just">
              <a:buNone/>
            </a:pPr>
            <a:endParaRPr lang="es-CL" dirty="0"/>
          </a:p>
          <a:p>
            <a:pPr marL="0" indent="0">
              <a:buNone/>
            </a:pPr>
            <a:endParaRPr lang="es-CL" dirty="0"/>
          </a:p>
          <a:p>
            <a:pPr>
              <a:buNone/>
            </a:pPr>
            <a:endParaRPr lang="es-ES" dirty="0"/>
          </a:p>
        </p:txBody>
      </p:sp>
      <p:sp>
        <p:nvSpPr>
          <p:cNvPr id="4" name="2 Marcador de contenido"/>
          <p:cNvSpPr txBox="1">
            <a:spLocks/>
          </p:cNvSpPr>
          <p:nvPr/>
        </p:nvSpPr>
        <p:spPr>
          <a:xfrm>
            <a:off x="4932040" y="6525344"/>
            <a:ext cx="3952056" cy="224483"/>
          </a:xfrm>
          <a:prstGeom prst="rect">
            <a:avLst/>
          </a:prstGeom>
        </p:spPr>
        <p:txBody>
          <a:bodyPr/>
          <a:lstStyle>
            <a:lvl1pPr algn="r">
              <a:buNone/>
              <a:defRPr sz="1200" b="1">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a:lvl3pPr>
            <a:lvl4pPr>
              <a:defRPr baseline="0"/>
            </a:lvl4pPr>
            <a:lvl5pPr>
              <a:buNone/>
              <a:defRPr/>
            </a:lvl5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200" b="1" i="0" u="none" strike="noStrike" kern="1200" cap="none" spc="0" normalizeH="0" baseline="0" noProof="0" dirty="0" err="1" smtClean="0">
                <a:ln>
                  <a:noFill/>
                </a:ln>
                <a:solidFill>
                  <a:schemeClr val="bg1"/>
                </a:solidFill>
                <a:effectLst/>
                <a:uLnTx/>
                <a:uFillTx/>
                <a:latin typeface="Arial" pitchFamily="34" charset="0"/>
                <a:ea typeface="+mn-ea"/>
                <a:cs typeface="Arial" pitchFamily="34" charset="0"/>
              </a:rPr>
              <a:t>Event</a:t>
            </a:r>
            <a:r>
              <a:rPr kumimoji="0" lang="es-ES" sz="12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r>
              <a:rPr kumimoji="0" lang="es-ES" sz="1200" b="1" i="0" u="none" strike="noStrike" kern="1200" cap="none" spc="0" normalizeH="0" baseline="0" noProof="0" dirty="0" err="1" smtClean="0">
                <a:ln>
                  <a:noFill/>
                </a:ln>
                <a:solidFill>
                  <a:schemeClr val="bg1"/>
                </a:solidFill>
                <a:effectLst/>
                <a:uLnTx/>
                <a:uFillTx/>
                <a:latin typeface="Arial" pitchFamily="34" charset="0"/>
                <a:ea typeface="+mn-ea"/>
                <a:cs typeface="Arial" pitchFamily="34" charset="0"/>
              </a:rPr>
              <a:t>Name</a:t>
            </a:r>
            <a:endParaRPr kumimoji="0" lang="es-ES" sz="12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p:txBody>
      </p:sp>
      <p:sp>
        <p:nvSpPr>
          <p:cNvPr id="5" name="4 Marcador de pie de página"/>
          <p:cNvSpPr txBox="1">
            <a:spLocks/>
          </p:cNvSpPr>
          <p:nvPr/>
        </p:nvSpPr>
        <p:spPr>
          <a:xfrm>
            <a:off x="107504" y="0"/>
            <a:ext cx="2895600" cy="365125"/>
          </a:xfrm>
          <a:prstGeom prst="rect">
            <a:avLst/>
          </a:prstGeom>
        </p:spPr>
        <p:txBody>
          <a:bodyPr/>
          <a:lstStyle>
            <a:lvl1pPr algn="l">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CONCLUSIONS</a:t>
            </a:r>
            <a:endParaRPr kumimoji="0" lang="es-ES" sz="14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051720" y="6093296"/>
            <a:ext cx="7092280" cy="764704"/>
          </a:xfrm>
          <a:prstGeom prst="rect">
            <a:avLst/>
          </a:prstGeom>
          <a:solidFill>
            <a:srgbClr val="1F8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2" name="1 Rectángulo"/>
          <p:cNvSpPr/>
          <p:nvPr/>
        </p:nvSpPr>
        <p:spPr>
          <a:xfrm>
            <a:off x="2088232" y="6021288"/>
            <a:ext cx="6948264"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chemeClr val="bg1"/>
                </a:solidFill>
                <a:latin typeface="Arial" pitchFamily="34" charset="0"/>
                <a:cs typeface="Arial" pitchFamily="34" charset="0"/>
              </a:rPr>
              <a:t>This project is funded with support from the European Commission (Project number 539369-LLP1-2013-1-ES-ERASMUS). This publication reflects the views only of the authors, and the Commission cannot be held responsible for any use which may be made of the information contained therein.</a:t>
            </a:r>
          </a:p>
        </p:txBody>
      </p:sp>
      <p:sp>
        <p:nvSpPr>
          <p:cNvPr id="3" name="2 Rectángulo"/>
          <p:cNvSpPr/>
          <p:nvPr/>
        </p:nvSpPr>
        <p:spPr>
          <a:xfrm>
            <a:off x="0" y="0"/>
            <a:ext cx="9144000" cy="620688"/>
          </a:xfrm>
          <a:prstGeom prst="rect">
            <a:avLst/>
          </a:prstGeom>
          <a:solidFill>
            <a:srgbClr val="1F8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4" name="3 CuadroTexto"/>
          <p:cNvSpPr txBox="1"/>
          <p:nvPr/>
        </p:nvSpPr>
        <p:spPr>
          <a:xfrm>
            <a:off x="602691" y="1700808"/>
            <a:ext cx="7938618" cy="3785652"/>
          </a:xfrm>
          <a:prstGeom prst="rect">
            <a:avLst/>
          </a:prstGeom>
          <a:noFill/>
        </p:spPr>
        <p:txBody>
          <a:bodyPr wrap="square" rtlCol="0">
            <a:spAutoFit/>
          </a:bodyPr>
          <a:lstStyle/>
          <a:p>
            <a:pPr algn="ctr"/>
            <a:r>
              <a:rPr lang="es-ES" sz="2000" b="1" dirty="0" err="1" smtClean="0">
                <a:solidFill>
                  <a:schemeClr val="tx1">
                    <a:lumMod val="65000"/>
                    <a:lumOff val="35000"/>
                  </a:schemeClr>
                </a:solidFill>
                <a:latin typeface="Arial" pitchFamily="34" charset="0"/>
                <a:cs typeface="Arial" pitchFamily="34" charset="0"/>
              </a:rPr>
              <a:t>If</a:t>
            </a:r>
            <a:r>
              <a:rPr lang="es-ES" sz="2000" b="1" dirty="0" smtClean="0">
                <a:solidFill>
                  <a:schemeClr val="tx1">
                    <a:lumMod val="65000"/>
                    <a:lumOff val="35000"/>
                  </a:schemeClr>
                </a:solidFill>
                <a:latin typeface="Arial" pitchFamily="34" charset="0"/>
                <a:cs typeface="Arial" pitchFamily="34" charset="0"/>
              </a:rPr>
              <a:t> </a:t>
            </a:r>
            <a:r>
              <a:rPr lang="es-ES" sz="2000" b="1" dirty="0" err="1" smtClean="0">
                <a:solidFill>
                  <a:schemeClr val="tx1">
                    <a:lumMod val="65000"/>
                    <a:lumOff val="35000"/>
                  </a:schemeClr>
                </a:solidFill>
                <a:latin typeface="Arial" pitchFamily="34" charset="0"/>
                <a:cs typeface="Arial" pitchFamily="34" charset="0"/>
              </a:rPr>
              <a:t>you</a:t>
            </a:r>
            <a:r>
              <a:rPr lang="es-ES" sz="2000" b="1" dirty="0" smtClean="0">
                <a:solidFill>
                  <a:schemeClr val="tx1">
                    <a:lumMod val="65000"/>
                    <a:lumOff val="35000"/>
                  </a:schemeClr>
                </a:solidFill>
                <a:latin typeface="Arial" pitchFamily="34" charset="0"/>
                <a:cs typeface="Arial" pitchFamily="34" charset="0"/>
              </a:rPr>
              <a:t> </a:t>
            </a:r>
            <a:r>
              <a:rPr lang="es-ES" sz="2000" b="1" dirty="0" err="1" smtClean="0">
                <a:solidFill>
                  <a:schemeClr val="tx1">
                    <a:lumMod val="65000"/>
                    <a:lumOff val="35000"/>
                  </a:schemeClr>
                </a:solidFill>
                <a:latin typeface="Arial" pitchFamily="34" charset="0"/>
                <a:cs typeface="Arial" pitchFamily="34" charset="0"/>
              </a:rPr>
              <a:t>would</a:t>
            </a:r>
            <a:r>
              <a:rPr lang="es-ES" sz="2000" b="1" dirty="0" smtClean="0">
                <a:solidFill>
                  <a:schemeClr val="tx1">
                    <a:lumMod val="65000"/>
                    <a:lumOff val="35000"/>
                  </a:schemeClr>
                </a:solidFill>
                <a:latin typeface="Arial" pitchFamily="34" charset="0"/>
                <a:cs typeface="Arial" pitchFamily="34" charset="0"/>
              </a:rPr>
              <a:t> </a:t>
            </a:r>
            <a:r>
              <a:rPr lang="es-ES" sz="2000" b="1" dirty="0" err="1" smtClean="0">
                <a:solidFill>
                  <a:schemeClr val="tx1">
                    <a:lumMod val="65000"/>
                    <a:lumOff val="35000"/>
                  </a:schemeClr>
                </a:solidFill>
                <a:latin typeface="Arial" pitchFamily="34" charset="0"/>
                <a:cs typeface="Arial" pitchFamily="34" charset="0"/>
              </a:rPr>
              <a:t>like</a:t>
            </a:r>
            <a:r>
              <a:rPr lang="es-ES" sz="2000" b="1" dirty="0" smtClean="0">
                <a:solidFill>
                  <a:schemeClr val="tx1">
                    <a:lumMod val="65000"/>
                    <a:lumOff val="35000"/>
                  </a:schemeClr>
                </a:solidFill>
                <a:latin typeface="Arial" pitchFamily="34" charset="0"/>
                <a:cs typeface="Arial" pitchFamily="34" charset="0"/>
              </a:rPr>
              <a:t> more </a:t>
            </a:r>
            <a:r>
              <a:rPr lang="es-ES" sz="2000" b="1" dirty="0" err="1" smtClean="0">
                <a:solidFill>
                  <a:schemeClr val="tx1">
                    <a:lumMod val="65000"/>
                    <a:lumOff val="35000"/>
                  </a:schemeClr>
                </a:solidFill>
                <a:latin typeface="Arial" pitchFamily="34" charset="0"/>
                <a:cs typeface="Arial" pitchFamily="34" charset="0"/>
              </a:rPr>
              <a:t>information</a:t>
            </a:r>
            <a:r>
              <a:rPr lang="es-ES" sz="2000" b="1" dirty="0" smtClean="0">
                <a:solidFill>
                  <a:schemeClr val="tx1">
                    <a:lumMod val="65000"/>
                    <a:lumOff val="35000"/>
                  </a:schemeClr>
                </a:solidFill>
                <a:latin typeface="Arial" pitchFamily="34" charset="0"/>
                <a:cs typeface="Arial" pitchFamily="34" charset="0"/>
              </a:rPr>
              <a:t> </a:t>
            </a:r>
            <a:r>
              <a:rPr lang="es-ES" sz="2000" b="1" dirty="0" err="1" smtClean="0">
                <a:solidFill>
                  <a:schemeClr val="tx1">
                    <a:lumMod val="65000"/>
                    <a:lumOff val="35000"/>
                  </a:schemeClr>
                </a:solidFill>
                <a:latin typeface="Arial" pitchFamily="34" charset="0"/>
                <a:cs typeface="Arial" pitchFamily="34" charset="0"/>
              </a:rPr>
              <a:t>about</a:t>
            </a:r>
            <a:r>
              <a:rPr lang="es-ES" sz="2000" b="1" dirty="0" smtClean="0">
                <a:solidFill>
                  <a:schemeClr val="tx1">
                    <a:lumMod val="65000"/>
                    <a:lumOff val="35000"/>
                  </a:schemeClr>
                </a:solidFill>
                <a:latin typeface="Arial" pitchFamily="34" charset="0"/>
                <a:cs typeface="Arial" pitchFamily="34" charset="0"/>
              </a:rPr>
              <a:t> </a:t>
            </a:r>
            <a:r>
              <a:rPr lang="es-ES" sz="2000" b="1" dirty="0" err="1" smtClean="0">
                <a:solidFill>
                  <a:schemeClr val="tx1">
                    <a:lumMod val="65000"/>
                    <a:lumOff val="35000"/>
                  </a:schemeClr>
                </a:solidFill>
                <a:latin typeface="Arial" pitchFamily="34" charset="0"/>
                <a:cs typeface="Arial" pitchFamily="34" charset="0"/>
              </a:rPr>
              <a:t>the</a:t>
            </a:r>
            <a:r>
              <a:rPr lang="es-ES" sz="2000" b="1" dirty="0" smtClean="0">
                <a:solidFill>
                  <a:schemeClr val="tx1">
                    <a:lumMod val="65000"/>
                    <a:lumOff val="35000"/>
                  </a:schemeClr>
                </a:solidFill>
                <a:latin typeface="Arial" pitchFamily="34" charset="0"/>
                <a:cs typeface="Arial" pitchFamily="34" charset="0"/>
              </a:rPr>
              <a:t> </a:t>
            </a:r>
            <a:r>
              <a:rPr lang="es-ES" sz="2000" b="1" dirty="0" err="1" smtClean="0">
                <a:solidFill>
                  <a:schemeClr val="tx1">
                    <a:lumMod val="65000"/>
                    <a:lumOff val="35000"/>
                  </a:schemeClr>
                </a:solidFill>
                <a:latin typeface="Arial" pitchFamily="34" charset="0"/>
                <a:cs typeface="Arial" pitchFamily="34" charset="0"/>
              </a:rPr>
              <a:t>content</a:t>
            </a:r>
            <a:r>
              <a:rPr lang="es-ES" sz="2000" b="1" dirty="0" smtClean="0">
                <a:solidFill>
                  <a:schemeClr val="tx1">
                    <a:lumMod val="65000"/>
                    <a:lumOff val="35000"/>
                  </a:schemeClr>
                </a:solidFill>
                <a:latin typeface="Arial" pitchFamily="34" charset="0"/>
                <a:cs typeface="Arial" pitchFamily="34" charset="0"/>
              </a:rPr>
              <a:t> of </a:t>
            </a:r>
            <a:r>
              <a:rPr lang="es-ES" sz="2000" b="1" dirty="0" err="1" smtClean="0">
                <a:solidFill>
                  <a:schemeClr val="tx1">
                    <a:lumMod val="65000"/>
                    <a:lumOff val="35000"/>
                  </a:schemeClr>
                </a:solidFill>
                <a:latin typeface="Arial" pitchFamily="34" charset="0"/>
                <a:cs typeface="Arial" pitchFamily="34" charset="0"/>
              </a:rPr>
              <a:t>this</a:t>
            </a:r>
            <a:r>
              <a:rPr lang="es-ES" sz="2000" b="1" dirty="0" smtClean="0">
                <a:solidFill>
                  <a:schemeClr val="tx1">
                    <a:lumMod val="65000"/>
                    <a:lumOff val="35000"/>
                  </a:schemeClr>
                </a:solidFill>
                <a:latin typeface="Arial" pitchFamily="34" charset="0"/>
                <a:cs typeface="Arial" pitchFamily="34" charset="0"/>
              </a:rPr>
              <a:t> </a:t>
            </a:r>
            <a:r>
              <a:rPr lang="es-ES" sz="2000" b="1" dirty="0" err="1" smtClean="0">
                <a:solidFill>
                  <a:schemeClr val="tx1">
                    <a:lumMod val="65000"/>
                    <a:lumOff val="35000"/>
                  </a:schemeClr>
                </a:solidFill>
                <a:latin typeface="Arial" pitchFamily="34" charset="0"/>
                <a:cs typeface="Arial" pitchFamily="34" charset="0"/>
              </a:rPr>
              <a:t>presentation</a:t>
            </a:r>
            <a:r>
              <a:rPr lang="es-ES" sz="2000" b="1" dirty="0" smtClean="0">
                <a:solidFill>
                  <a:schemeClr val="tx1">
                    <a:lumMod val="65000"/>
                    <a:lumOff val="35000"/>
                  </a:schemeClr>
                </a:solidFill>
                <a:latin typeface="Arial" pitchFamily="34" charset="0"/>
                <a:cs typeface="Arial" pitchFamily="34" charset="0"/>
              </a:rPr>
              <a:t> </a:t>
            </a:r>
            <a:r>
              <a:rPr lang="es-ES" sz="2000" b="1" dirty="0" err="1" smtClean="0">
                <a:solidFill>
                  <a:schemeClr val="tx1">
                    <a:lumMod val="65000"/>
                    <a:lumOff val="35000"/>
                  </a:schemeClr>
                </a:solidFill>
                <a:latin typeface="Arial" pitchFamily="34" charset="0"/>
                <a:cs typeface="Arial" pitchFamily="34" charset="0"/>
              </a:rPr>
              <a:t>please</a:t>
            </a:r>
            <a:r>
              <a:rPr lang="es-ES" sz="2000" b="1" dirty="0" smtClean="0">
                <a:solidFill>
                  <a:schemeClr val="tx1">
                    <a:lumMod val="65000"/>
                    <a:lumOff val="35000"/>
                  </a:schemeClr>
                </a:solidFill>
                <a:latin typeface="Arial" pitchFamily="34" charset="0"/>
                <a:cs typeface="Arial" pitchFamily="34" charset="0"/>
              </a:rPr>
              <a:t> </a:t>
            </a:r>
            <a:r>
              <a:rPr lang="es-ES" sz="2000" b="1" dirty="0" err="1" smtClean="0">
                <a:solidFill>
                  <a:schemeClr val="tx1">
                    <a:lumMod val="65000"/>
                    <a:lumOff val="35000"/>
                  </a:schemeClr>
                </a:solidFill>
                <a:latin typeface="Arial" pitchFamily="34" charset="0"/>
                <a:cs typeface="Arial" pitchFamily="34" charset="0"/>
              </a:rPr>
              <a:t>contact</a:t>
            </a:r>
            <a:r>
              <a:rPr lang="es-ES" sz="2000" b="1" dirty="0" smtClean="0">
                <a:solidFill>
                  <a:schemeClr val="tx1">
                    <a:lumMod val="65000"/>
                    <a:lumOff val="35000"/>
                  </a:schemeClr>
                </a:solidFill>
                <a:latin typeface="Arial" pitchFamily="34" charset="0"/>
                <a:cs typeface="Arial" pitchFamily="34" charset="0"/>
              </a:rPr>
              <a:t>:</a:t>
            </a:r>
          </a:p>
          <a:p>
            <a:pPr algn="ctr"/>
            <a:endParaRPr lang="es-ES" sz="2000" dirty="0" smtClean="0">
              <a:solidFill>
                <a:prstClr val="black"/>
              </a:solidFill>
              <a:latin typeface="Arial" pitchFamily="34" charset="0"/>
              <a:cs typeface="Arial" pitchFamily="34" charset="0"/>
            </a:endParaRPr>
          </a:p>
          <a:p>
            <a:pPr algn="ctr"/>
            <a:endParaRPr lang="es-ES" sz="2400" b="1" dirty="0" smtClean="0">
              <a:solidFill>
                <a:srgbClr val="1F82C0"/>
              </a:solidFill>
              <a:latin typeface="Arial" pitchFamily="34" charset="0"/>
              <a:cs typeface="Arial" pitchFamily="34" charset="0"/>
            </a:endParaRPr>
          </a:p>
          <a:p>
            <a:pPr algn="ctr"/>
            <a:r>
              <a:rPr lang="es-ES" sz="2400" b="1" dirty="0" smtClean="0">
                <a:solidFill>
                  <a:srgbClr val="1F82C0"/>
                </a:solidFill>
                <a:latin typeface="Arial" pitchFamily="34" charset="0"/>
                <a:cs typeface="Arial" pitchFamily="34" charset="0"/>
              </a:rPr>
              <a:t>Viviana Fernández </a:t>
            </a:r>
            <a:r>
              <a:rPr lang="es-ES" sz="2400" b="1" dirty="0" err="1" smtClean="0">
                <a:solidFill>
                  <a:srgbClr val="1F82C0"/>
                </a:solidFill>
                <a:latin typeface="Arial" pitchFamily="34" charset="0"/>
                <a:cs typeface="Arial" pitchFamily="34" charset="0"/>
              </a:rPr>
              <a:t>Prajoux</a:t>
            </a:r>
            <a:endParaRPr lang="es-ES" sz="2400" b="1" dirty="0" smtClean="0">
              <a:solidFill>
                <a:srgbClr val="1F82C0"/>
              </a:solidFill>
              <a:latin typeface="Arial" pitchFamily="34" charset="0"/>
              <a:cs typeface="Arial" pitchFamily="34" charset="0"/>
            </a:endParaRPr>
          </a:p>
          <a:p>
            <a:pPr algn="ctr"/>
            <a:r>
              <a:rPr lang="es-ES" sz="2400" b="1" dirty="0" smtClean="0">
                <a:solidFill>
                  <a:srgbClr val="1F82C0"/>
                </a:solidFill>
                <a:latin typeface="Arial" pitchFamily="34" charset="0"/>
                <a:cs typeface="Arial" pitchFamily="34" charset="0"/>
              </a:rPr>
              <a:t>vfernand@uchilefau.cl</a:t>
            </a:r>
            <a:endParaRPr lang="es-ES" sz="2400" b="1" dirty="0">
              <a:solidFill>
                <a:srgbClr val="1F82C0"/>
              </a:solidFill>
              <a:latin typeface="Arial" pitchFamily="34" charset="0"/>
              <a:cs typeface="Arial" pitchFamily="34" charset="0"/>
            </a:endParaRPr>
          </a:p>
          <a:p>
            <a:pPr algn="ctr"/>
            <a:endParaRPr lang="es-ES" sz="2400" dirty="0" smtClean="0">
              <a:solidFill>
                <a:srgbClr val="FF0000"/>
              </a:solidFill>
              <a:latin typeface="Arial" pitchFamily="34" charset="0"/>
              <a:cs typeface="Arial" pitchFamily="34" charset="0"/>
            </a:endParaRPr>
          </a:p>
          <a:p>
            <a:pPr algn="ctr"/>
            <a:endParaRPr lang="es-ES" sz="2000" dirty="0" smtClean="0">
              <a:solidFill>
                <a:prstClr val="black"/>
              </a:solidFill>
              <a:latin typeface="Arial" pitchFamily="34" charset="0"/>
              <a:cs typeface="Arial" pitchFamily="34" charset="0"/>
            </a:endParaRPr>
          </a:p>
          <a:p>
            <a:pPr algn="ctr"/>
            <a:r>
              <a:rPr lang="es-ES" sz="2000" b="1" dirty="0" smtClean="0">
                <a:solidFill>
                  <a:schemeClr val="tx1">
                    <a:lumMod val="65000"/>
                    <a:lumOff val="35000"/>
                  </a:schemeClr>
                </a:solidFill>
                <a:latin typeface="Arial" pitchFamily="34" charset="0"/>
                <a:cs typeface="Arial" pitchFamily="34" charset="0"/>
              </a:rPr>
              <a:t>or </a:t>
            </a:r>
            <a:r>
              <a:rPr lang="es-ES" sz="2000" b="1" dirty="0" err="1" smtClean="0">
                <a:solidFill>
                  <a:schemeClr val="tx1">
                    <a:lumMod val="65000"/>
                    <a:lumOff val="35000"/>
                  </a:schemeClr>
                </a:solidFill>
                <a:latin typeface="Arial" pitchFamily="34" charset="0"/>
                <a:cs typeface="Arial" pitchFamily="34" charset="0"/>
              </a:rPr>
              <a:t>visit</a:t>
            </a:r>
            <a:r>
              <a:rPr lang="es-ES" sz="2000" b="1" dirty="0" smtClean="0">
                <a:solidFill>
                  <a:schemeClr val="tx1">
                    <a:lumMod val="65000"/>
                    <a:lumOff val="35000"/>
                  </a:schemeClr>
                </a:solidFill>
                <a:latin typeface="Arial" pitchFamily="34" charset="0"/>
                <a:cs typeface="Arial" pitchFamily="34" charset="0"/>
              </a:rPr>
              <a:t> </a:t>
            </a:r>
            <a:r>
              <a:rPr lang="es-ES" sz="2000" b="1" dirty="0" err="1" smtClean="0">
                <a:solidFill>
                  <a:schemeClr val="tx1">
                    <a:lumMod val="65000"/>
                    <a:lumOff val="35000"/>
                  </a:schemeClr>
                </a:solidFill>
                <a:latin typeface="Arial" pitchFamily="34" charset="0"/>
                <a:cs typeface="Arial" pitchFamily="34" charset="0"/>
              </a:rPr>
              <a:t>our</a:t>
            </a:r>
            <a:r>
              <a:rPr lang="es-ES" sz="2000" b="1" dirty="0" smtClean="0">
                <a:solidFill>
                  <a:schemeClr val="tx1">
                    <a:lumMod val="65000"/>
                    <a:lumOff val="35000"/>
                  </a:schemeClr>
                </a:solidFill>
                <a:latin typeface="Arial" pitchFamily="34" charset="0"/>
                <a:cs typeface="Arial" pitchFamily="34" charset="0"/>
              </a:rPr>
              <a:t> web </a:t>
            </a:r>
            <a:r>
              <a:rPr lang="es-ES" sz="2000" b="1" dirty="0" err="1" smtClean="0">
                <a:solidFill>
                  <a:schemeClr val="tx1">
                    <a:lumMod val="65000"/>
                    <a:lumOff val="35000"/>
                  </a:schemeClr>
                </a:solidFill>
                <a:latin typeface="Arial" pitchFamily="34" charset="0"/>
                <a:cs typeface="Arial" pitchFamily="34" charset="0"/>
              </a:rPr>
              <a:t>site</a:t>
            </a:r>
            <a:endParaRPr lang="es-ES" sz="2000" b="1" dirty="0" smtClean="0">
              <a:solidFill>
                <a:schemeClr val="tx1">
                  <a:lumMod val="65000"/>
                  <a:lumOff val="35000"/>
                </a:schemeClr>
              </a:solidFill>
              <a:latin typeface="Arial" pitchFamily="34" charset="0"/>
              <a:cs typeface="Arial" pitchFamily="34" charset="0"/>
            </a:endParaRPr>
          </a:p>
          <a:p>
            <a:pPr algn="ctr"/>
            <a:endParaRPr lang="es-ES" sz="2000" dirty="0" smtClean="0">
              <a:solidFill>
                <a:prstClr val="black"/>
              </a:solidFill>
              <a:latin typeface="Arial" pitchFamily="34" charset="0"/>
              <a:cs typeface="Arial" pitchFamily="34" charset="0"/>
            </a:endParaRPr>
          </a:p>
          <a:p>
            <a:pPr algn="ctr"/>
            <a:r>
              <a:rPr lang="es-ES" sz="2400" b="1" dirty="0" smtClean="0">
                <a:solidFill>
                  <a:srgbClr val="1F82C0"/>
                </a:solidFill>
                <a:latin typeface="Arial" pitchFamily="34" charset="0"/>
                <a:cs typeface="Arial" pitchFamily="34" charset="0"/>
              </a:rPr>
              <a:t>www.oikonet.org</a:t>
            </a:r>
            <a:endParaRPr lang="es-ES" sz="2400" b="1" dirty="0">
              <a:solidFill>
                <a:srgbClr val="1F82C0"/>
              </a:solidFill>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1" y="6093296"/>
            <a:ext cx="2051720" cy="7972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4932040" y="6525344"/>
            <a:ext cx="3952056" cy="224483"/>
          </a:xfrm>
          <a:prstGeom prst="rect">
            <a:avLst/>
          </a:prstGeom>
        </p:spPr>
        <p:txBody>
          <a:bodyPr/>
          <a:lstStyle>
            <a:lvl1pPr algn="r">
              <a:buNone/>
              <a:defRPr sz="1200" b="1">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a:lvl3pPr>
            <a:lvl4pPr>
              <a:defRPr baseline="0"/>
            </a:lvl4pPr>
            <a:lvl5pPr>
              <a:buNone/>
              <a:defRPr/>
            </a:lvl5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12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p:txBody>
      </p:sp>
      <p:sp>
        <p:nvSpPr>
          <p:cNvPr id="5" name="4 Marcador de pie de página"/>
          <p:cNvSpPr txBox="1">
            <a:spLocks/>
          </p:cNvSpPr>
          <p:nvPr/>
        </p:nvSpPr>
        <p:spPr>
          <a:xfrm>
            <a:off x="107504" y="0"/>
            <a:ext cx="2895600" cy="365125"/>
          </a:xfrm>
          <a:prstGeom prst="rect">
            <a:avLst/>
          </a:prstGeom>
        </p:spPr>
        <p:txBody>
          <a:bodyPr/>
          <a:lstStyle>
            <a:lvl1pPr algn="l">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SUMMARY</a:t>
            </a:r>
            <a:endParaRPr kumimoji="0" lang="es-ES" sz="14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6" name="5 CuadroTexto"/>
          <p:cNvSpPr txBox="1"/>
          <p:nvPr/>
        </p:nvSpPr>
        <p:spPr>
          <a:xfrm>
            <a:off x="611560" y="980728"/>
            <a:ext cx="7992888" cy="5539978"/>
          </a:xfrm>
          <a:prstGeom prst="rect">
            <a:avLst/>
          </a:prstGeom>
          <a:noFill/>
        </p:spPr>
        <p:txBody>
          <a:bodyPr wrap="square" rtlCol="0">
            <a:spAutoFit/>
          </a:bodyPr>
          <a:lstStyle/>
          <a:p>
            <a:pPr algn="just"/>
            <a:r>
              <a:rPr lang="en-GB" sz="2400" dirty="0" smtClean="0"/>
              <a:t>Since year 2000 Chile has initiated a process to strengthen the </a:t>
            </a:r>
            <a:r>
              <a:rPr lang="en-GB" sz="2400" b="1" dirty="0" smtClean="0">
                <a:solidFill>
                  <a:srgbClr val="C00000"/>
                </a:solidFill>
              </a:rPr>
              <a:t>participatory and gender dimension as two cross-cutting </a:t>
            </a:r>
            <a:r>
              <a:rPr lang="en-GB" sz="2400" dirty="0" smtClean="0"/>
              <a:t>issues in public management. The Neighbourhood Regeneration Programme </a:t>
            </a:r>
            <a:r>
              <a:rPr lang="en-GB" sz="2400" dirty="0" smtClean="0"/>
              <a:t>was </a:t>
            </a:r>
            <a:r>
              <a:rPr lang="en-GB" sz="2400" dirty="0" smtClean="0"/>
              <a:t>created and started as a participatory programme that has been gradually incorporating the gender approach in its implementation.</a:t>
            </a:r>
            <a:endParaRPr lang="es-CL" sz="2400" dirty="0" smtClean="0"/>
          </a:p>
          <a:p>
            <a:pPr algn="just"/>
            <a:r>
              <a:rPr lang="en-GB" sz="2400" dirty="0" smtClean="0"/>
              <a:t> </a:t>
            </a:r>
            <a:endParaRPr lang="es-CL" sz="2400" dirty="0" smtClean="0"/>
          </a:p>
          <a:p>
            <a:pPr algn="just"/>
            <a:r>
              <a:rPr lang="en-GB" sz="2400" dirty="0" smtClean="0"/>
              <a:t> </a:t>
            </a:r>
            <a:r>
              <a:rPr lang="en-GB" sz="2400" b="1" dirty="0" smtClean="0"/>
              <a:t>Structure of the presentation</a:t>
            </a:r>
            <a:r>
              <a:rPr lang="en-GB" sz="2400" dirty="0" smtClean="0"/>
              <a:t>:</a:t>
            </a:r>
          </a:p>
          <a:p>
            <a:pPr algn="just"/>
            <a:endParaRPr lang="en-GB" sz="2400" dirty="0" smtClean="0"/>
          </a:p>
          <a:p>
            <a:pPr marL="457200" indent="-457200" algn="just">
              <a:buFont typeface="+mj-lt"/>
              <a:buAutoNum type="arabicPeriod"/>
            </a:pPr>
            <a:r>
              <a:rPr lang="en-GB" sz="2400" dirty="0" smtClean="0"/>
              <a:t>General description of the </a:t>
            </a:r>
            <a:r>
              <a:rPr lang="en-GB" sz="2400" b="1" dirty="0" smtClean="0"/>
              <a:t>“Regeneration Programme”</a:t>
            </a:r>
            <a:endParaRPr lang="en-GB" sz="2400" dirty="0" smtClean="0"/>
          </a:p>
          <a:p>
            <a:pPr marL="457200" indent="-457200" algn="just">
              <a:buFont typeface="+mj-lt"/>
              <a:buAutoNum type="arabicPeriod"/>
            </a:pPr>
            <a:r>
              <a:rPr lang="en-GB" sz="2400" dirty="0" smtClean="0"/>
              <a:t>Process of institutionalization of </a:t>
            </a:r>
            <a:r>
              <a:rPr lang="en-GB" sz="2400" dirty="0" smtClean="0"/>
              <a:t>community </a:t>
            </a:r>
            <a:r>
              <a:rPr lang="en-GB" sz="2400" dirty="0" smtClean="0"/>
              <a:t>participation and gender in public </a:t>
            </a:r>
            <a:r>
              <a:rPr lang="en-GB" sz="2400" dirty="0" smtClean="0"/>
              <a:t>management</a:t>
            </a:r>
            <a:r>
              <a:rPr lang="en-GB" sz="2400" dirty="0" smtClean="0"/>
              <a:t>, </a:t>
            </a:r>
            <a:endParaRPr lang="en-GB" sz="2400" dirty="0" smtClean="0"/>
          </a:p>
          <a:p>
            <a:pPr marL="457200" indent="-457200" algn="just">
              <a:buFont typeface="+mj-lt"/>
              <a:buAutoNum type="arabicPeriod"/>
            </a:pPr>
            <a:r>
              <a:rPr lang="en-GB" sz="2400" dirty="0" smtClean="0"/>
              <a:t>Analyses of both dimensions within the programme,</a:t>
            </a:r>
          </a:p>
          <a:p>
            <a:pPr marL="457200" indent="-457200" algn="just">
              <a:buFont typeface="+mj-lt"/>
              <a:buAutoNum type="arabicPeriod"/>
            </a:pPr>
            <a:r>
              <a:rPr lang="en-GB" sz="2400" dirty="0" smtClean="0"/>
              <a:t>Some reflections and conclusions.</a:t>
            </a:r>
            <a:endParaRPr lang="es-CL" sz="2400" dirty="0" smtClean="0"/>
          </a:p>
          <a:p>
            <a:endParaRPr lang="es-C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775245"/>
            <a:ext cx="8229600" cy="565523"/>
          </a:xfrm>
        </p:spPr>
        <p:txBody>
          <a:bodyPr/>
          <a:lstStyle/>
          <a:p>
            <a:r>
              <a:rPr lang="en-GB" b="1" dirty="0" smtClean="0">
                <a:latin typeface="+mn-lt"/>
              </a:rPr>
              <a:t>1. General description of the </a:t>
            </a:r>
            <a:r>
              <a:rPr lang="en-GB" b="1" dirty="0" smtClean="0">
                <a:latin typeface="+mn-lt"/>
              </a:rPr>
              <a:t>“Regeneration Programme ”</a:t>
            </a:r>
            <a:endParaRPr lang="en-GB" dirty="0" smtClean="0">
              <a:latin typeface="+mn-lt"/>
            </a:endParaRPr>
          </a:p>
          <a:p>
            <a:endParaRPr lang="es-ES" dirty="0"/>
          </a:p>
        </p:txBody>
      </p:sp>
      <p:sp>
        <p:nvSpPr>
          <p:cNvPr id="3" name="2 Marcador de contenido"/>
          <p:cNvSpPr>
            <a:spLocks noGrp="1"/>
          </p:cNvSpPr>
          <p:nvPr>
            <p:ph idx="10"/>
          </p:nvPr>
        </p:nvSpPr>
        <p:spPr>
          <a:xfrm>
            <a:off x="611560" y="1412776"/>
            <a:ext cx="8075240" cy="4713387"/>
          </a:xfrm>
        </p:spPr>
        <p:txBody>
          <a:bodyPr/>
          <a:lstStyle/>
          <a:p>
            <a:pPr marL="0" indent="0" algn="just"/>
            <a:r>
              <a:rPr lang="en-GB" sz="2400" dirty="0" smtClean="0">
                <a:latin typeface="+mn-lt"/>
              </a:rPr>
              <a:t>The programme was one of the priority measures of the first government of President Michelle </a:t>
            </a:r>
            <a:r>
              <a:rPr lang="en-GB" sz="2400" dirty="0" err="1" smtClean="0">
                <a:latin typeface="+mn-lt"/>
              </a:rPr>
              <a:t>Bachellet</a:t>
            </a:r>
            <a:r>
              <a:rPr lang="en-GB" sz="2400" dirty="0" smtClean="0">
                <a:latin typeface="+mn-lt"/>
              </a:rPr>
              <a:t> (2006/2010).</a:t>
            </a:r>
            <a:endParaRPr lang="en-GB" sz="2400" dirty="0" smtClean="0">
              <a:latin typeface="+mn-lt"/>
            </a:endParaRPr>
          </a:p>
          <a:p>
            <a:pPr marL="0" indent="0" algn="just"/>
            <a:endParaRPr lang="en-GB" sz="2400" dirty="0" smtClean="0">
              <a:latin typeface="+mn-lt"/>
            </a:endParaRPr>
          </a:p>
          <a:p>
            <a:pPr marL="0" indent="0" algn="just"/>
            <a:r>
              <a:rPr lang="en-GB" sz="2400" dirty="0" smtClean="0">
                <a:latin typeface="+mn-lt"/>
              </a:rPr>
              <a:t>The </a:t>
            </a:r>
            <a:r>
              <a:rPr lang="en-GB" sz="2400" dirty="0" smtClean="0">
                <a:latin typeface="+mn-lt"/>
              </a:rPr>
              <a:t>programme's goal was </a:t>
            </a:r>
            <a:r>
              <a:rPr lang="en-GB" sz="2400" b="1" i="1" dirty="0" smtClean="0">
                <a:solidFill>
                  <a:srgbClr val="C00000"/>
                </a:solidFill>
                <a:latin typeface="+mn-lt"/>
              </a:rPr>
              <a:t>"to help improve the quality of life of the inhabitants of neighbourhoods that have problems of urban deterioration, segregation and social vulnerability</a:t>
            </a:r>
            <a:r>
              <a:rPr lang="en-GB" sz="2400" dirty="0" smtClean="0">
                <a:solidFill>
                  <a:srgbClr val="C00000"/>
                </a:solidFill>
                <a:latin typeface="+mn-lt"/>
              </a:rPr>
              <a:t>”</a:t>
            </a:r>
            <a:r>
              <a:rPr lang="en-GB" sz="2400" dirty="0" smtClean="0">
                <a:latin typeface="+mn-lt"/>
              </a:rPr>
              <a:t> </a:t>
            </a:r>
          </a:p>
          <a:p>
            <a:pPr marL="0" indent="0" algn="just">
              <a:spcBef>
                <a:spcPts val="0"/>
              </a:spcBef>
            </a:pPr>
            <a:endParaRPr lang="en-GB" sz="2400" dirty="0" smtClean="0">
              <a:latin typeface="+mn-lt"/>
            </a:endParaRPr>
          </a:p>
          <a:p>
            <a:pPr marL="0" indent="0" algn="just">
              <a:buFont typeface="Arial" pitchFamily="34" charset="0"/>
              <a:buChar char="•"/>
            </a:pPr>
            <a:r>
              <a:rPr lang="en-GB" b="1" dirty="0" smtClean="0">
                <a:latin typeface="+mn-lt"/>
              </a:rPr>
              <a:t> Urban deterioration</a:t>
            </a:r>
            <a:r>
              <a:rPr lang="en-GB" dirty="0" smtClean="0">
                <a:latin typeface="+mn-lt"/>
              </a:rPr>
              <a:t>: urban segregation, deficit or deterioration of public space, infrastructure and / or collective amenities, degraded environmental image, </a:t>
            </a:r>
            <a:r>
              <a:rPr lang="en-GB" dirty="0" smtClean="0">
                <a:latin typeface="+mn-lt"/>
              </a:rPr>
              <a:t>connectivity </a:t>
            </a:r>
            <a:r>
              <a:rPr lang="en-GB" dirty="0" smtClean="0">
                <a:latin typeface="+mn-lt"/>
              </a:rPr>
              <a:t>and accessibility issues.</a:t>
            </a:r>
            <a:endParaRPr lang="es-CL" dirty="0" smtClean="0">
              <a:latin typeface="+mn-lt"/>
            </a:endParaRPr>
          </a:p>
          <a:p>
            <a:pPr marL="0" indent="0" algn="just">
              <a:buFont typeface="Arial" pitchFamily="34" charset="0"/>
              <a:buChar char="•"/>
            </a:pPr>
            <a:r>
              <a:rPr lang="en-GB" b="1" dirty="0" smtClean="0">
                <a:latin typeface="+mn-lt"/>
              </a:rPr>
              <a:t> Social vulnerability</a:t>
            </a:r>
            <a:r>
              <a:rPr lang="en-GB" dirty="0" smtClean="0">
                <a:latin typeface="+mn-lt"/>
              </a:rPr>
              <a:t>: people with a low sense of belonging, a negative stigma, bad social relations, insecurity, concentration problems in areas such as education, recreation, culture and entrepreneurship.</a:t>
            </a:r>
            <a:endParaRPr lang="es-CL" dirty="0" smtClean="0">
              <a:latin typeface="+mn-lt"/>
            </a:endParaRPr>
          </a:p>
          <a:p>
            <a:endParaRPr lang="es-CL" dirty="0" smtClean="0">
              <a:latin typeface="+mn-lt"/>
            </a:endParaRPr>
          </a:p>
        </p:txBody>
      </p:sp>
      <p:sp>
        <p:nvSpPr>
          <p:cNvPr id="4" name="2 Marcador de contenido"/>
          <p:cNvSpPr txBox="1">
            <a:spLocks/>
          </p:cNvSpPr>
          <p:nvPr/>
        </p:nvSpPr>
        <p:spPr>
          <a:xfrm>
            <a:off x="4932040" y="6525344"/>
            <a:ext cx="3952056" cy="224483"/>
          </a:xfrm>
          <a:prstGeom prst="rect">
            <a:avLst/>
          </a:prstGeom>
        </p:spPr>
        <p:txBody>
          <a:bodyPr/>
          <a:lstStyle>
            <a:lvl1pPr algn="r">
              <a:buNone/>
              <a:defRPr sz="1200" b="1">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a:lvl3pPr>
            <a:lvl4pPr>
              <a:defRPr baseline="0"/>
            </a:lvl4pPr>
            <a:lvl5pPr>
              <a:buNone/>
              <a:defRPr/>
            </a:lvl5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200" b="1" i="0" u="none" strike="noStrike" kern="1200" cap="none" spc="0" normalizeH="0" baseline="0" noProof="0" dirty="0" err="1" smtClean="0">
                <a:ln>
                  <a:noFill/>
                </a:ln>
                <a:solidFill>
                  <a:schemeClr val="bg1"/>
                </a:solidFill>
                <a:effectLst/>
                <a:uLnTx/>
                <a:uFillTx/>
                <a:latin typeface="Arial" pitchFamily="34" charset="0"/>
                <a:ea typeface="+mn-ea"/>
                <a:cs typeface="Arial" pitchFamily="34" charset="0"/>
              </a:rPr>
              <a:t>Event</a:t>
            </a:r>
            <a:r>
              <a:rPr kumimoji="0" lang="es-ES" sz="12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r>
              <a:rPr kumimoji="0" lang="es-ES" sz="1200" b="1" i="0" u="none" strike="noStrike" kern="1200" cap="none" spc="0" normalizeH="0" baseline="0" noProof="0" dirty="0" err="1" smtClean="0">
                <a:ln>
                  <a:noFill/>
                </a:ln>
                <a:solidFill>
                  <a:schemeClr val="bg1"/>
                </a:solidFill>
                <a:effectLst/>
                <a:uLnTx/>
                <a:uFillTx/>
                <a:latin typeface="Arial" pitchFamily="34" charset="0"/>
                <a:ea typeface="+mn-ea"/>
                <a:cs typeface="Arial" pitchFamily="34" charset="0"/>
              </a:rPr>
              <a:t>Name</a:t>
            </a:r>
            <a:endParaRPr kumimoji="0" lang="es-ES" sz="12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p:txBody>
      </p:sp>
      <p:sp>
        <p:nvSpPr>
          <p:cNvPr id="5" name="4 Marcador de pie de página"/>
          <p:cNvSpPr txBox="1">
            <a:spLocks/>
          </p:cNvSpPr>
          <p:nvPr/>
        </p:nvSpPr>
        <p:spPr>
          <a:xfrm>
            <a:off x="107504" y="0"/>
            <a:ext cx="2895600" cy="365125"/>
          </a:xfrm>
          <a:prstGeom prst="rect">
            <a:avLst/>
          </a:prstGeom>
        </p:spPr>
        <p:txBody>
          <a:bodyPr/>
          <a:lstStyle>
            <a:lvl1pPr algn="l">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CONTENT</a:t>
            </a:r>
            <a:endParaRPr kumimoji="0" lang="es-ES" sz="14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775245"/>
            <a:ext cx="8229600" cy="565523"/>
          </a:xfrm>
        </p:spPr>
        <p:txBody>
          <a:bodyPr/>
          <a:lstStyle/>
          <a:p>
            <a:r>
              <a:rPr lang="en-GB" b="1" dirty="0" smtClean="0">
                <a:latin typeface="+mn-lt"/>
              </a:rPr>
              <a:t>1. General description of the </a:t>
            </a:r>
            <a:r>
              <a:rPr lang="en-GB" b="1" dirty="0" smtClean="0">
                <a:latin typeface="+mn-lt"/>
              </a:rPr>
              <a:t>“Regeneration Programme”</a:t>
            </a:r>
            <a:endParaRPr lang="en-GB" dirty="0" smtClean="0">
              <a:latin typeface="+mn-lt"/>
            </a:endParaRPr>
          </a:p>
          <a:p>
            <a:endParaRPr lang="es-ES" dirty="0"/>
          </a:p>
        </p:txBody>
      </p:sp>
      <p:sp>
        <p:nvSpPr>
          <p:cNvPr id="4" name="2 Marcador de contenido"/>
          <p:cNvSpPr txBox="1">
            <a:spLocks/>
          </p:cNvSpPr>
          <p:nvPr/>
        </p:nvSpPr>
        <p:spPr>
          <a:xfrm>
            <a:off x="4932040" y="6525344"/>
            <a:ext cx="3952056" cy="224483"/>
          </a:xfrm>
          <a:prstGeom prst="rect">
            <a:avLst/>
          </a:prstGeom>
        </p:spPr>
        <p:txBody>
          <a:bodyPr/>
          <a:lstStyle>
            <a:lvl1pPr algn="r">
              <a:buNone/>
              <a:defRPr sz="1200" b="1">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a:lvl3pPr>
            <a:lvl4pPr>
              <a:defRPr baseline="0"/>
            </a:lvl4pPr>
            <a:lvl5pPr>
              <a:buNone/>
              <a:defRPr/>
            </a:lvl5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200" b="1" i="0" u="none" strike="noStrike" kern="1200" cap="none" spc="0" normalizeH="0" baseline="0" noProof="0" dirty="0" err="1" smtClean="0">
                <a:ln>
                  <a:noFill/>
                </a:ln>
                <a:solidFill>
                  <a:schemeClr val="bg1"/>
                </a:solidFill>
                <a:effectLst/>
                <a:uLnTx/>
                <a:uFillTx/>
                <a:latin typeface="Arial" pitchFamily="34" charset="0"/>
                <a:ea typeface="+mn-ea"/>
                <a:cs typeface="Arial" pitchFamily="34" charset="0"/>
              </a:rPr>
              <a:t>Event</a:t>
            </a:r>
            <a:r>
              <a:rPr kumimoji="0" lang="es-ES" sz="12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r>
              <a:rPr kumimoji="0" lang="es-ES" sz="1200" b="1" i="0" u="none" strike="noStrike" kern="1200" cap="none" spc="0" normalizeH="0" baseline="0" noProof="0" dirty="0" err="1" smtClean="0">
                <a:ln>
                  <a:noFill/>
                </a:ln>
                <a:solidFill>
                  <a:schemeClr val="bg1"/>
                </a:solidFill>
                <a:effectLst/>
                <a:uLnTx/>
                <a:uFillTx/>
                <a:latin typeface="Arial" pitchFamily="34" charset="0"/>
                <a:ea typeface="+mn-ea"/>
                <a:cs typeface="Arial" pitchFamily="34" charset="0"/>
              </a:rPr>
              <a:t>Name</a:t>
            </a:r>
            <a:endParaRPr kumimoji="0" lang="es-ES" sz="12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p:txBody>
      </p:sp>
      <p:sp>
        <p:nvSpPr>
          <p:cNvPr id="5" name="4 Marcador de pie de página"/>
          <p:cNvSpPr txBox="1">
            <a:spLocks/>
          </p:cNvSpPr>
          <p:nvPr/>
        </p:nvSpPr>
        <p:spPr>
          <a:xfrm>
            <a:off x="107504" y="0"/>
            <a:ext cx="2895600" cy="365125"/>
          </a:xfrm>
          <a:prstGeom prst="rect">
            <a:avLst/>
          </a:prstGeom>
        </p:spPr>
        <p:txBody>
          <a:bodyPr/>
          <a:lstStyle>
            <a:lvl1pPr algn="l">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CONTENT</a:t>
            </a:r>
            <a:endParaRPr kumimoji="0" lang="es-ES" sz="14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6388" name="Picture 4"/>
          <p:cNvPicPr>
            <a:picLocks noGrp="1" noChangeAspect="1" noChangeArrowheads="1"/>
          </p:cNvPicPr>
          <p:nvPr>
            <p:ph idx="10"/>
          </p:nvPr>
        </p:nvPicPr>
        <p:blipFill>
          <a:blip r:embed="rId2" cstate="print"/>
          <a:srcRect/>
          <a:stretch>
            <a:fillRect/>
          </a:stretch>
        </p:blipFill>
        <p:spPr bwMode="auto">
          <a:xfrm>
            <a:off x="251520" y="980728"/>
            <a:ext cx="7072632" cy="4054474"/>
          </a:xfrm>
          <a:prstGeom prst="rect">
            <a:avLst/>
          </a:prstGeom>
          <a:noFill/>
          <a:ln w="9525">
            <a:noFill/>
            <a:miter lim="800000"/>
            <a:headEnd/>
            <a:tailEnd/>
          </a:ln>
          <a:effectLst/>
        </p:spPr>
      </p:pic>
      <p:sp>
        <p:nvSpPr>
          <p:cNvPr id="11" name="10 CuadroTexto"/>
          <p:cNvSpPr txBox="1"/>
          <p:nvPr/>
        </p:nvSpPr>
        <p:spPr>
          <a:xfrm>
            <a:off x="323528" y="5013176"/>
            <a:ext cx="8352928" cy="1754326"/>
          </a:xfrm>
          <a:prstGeom prst="rect">
            <a:avLst/>
          </a:prstGeom>
          <a:noFill/>
        </p:spPr>
        <p:txBody>
          <a:bodyPr wrap="square" rtlCol="0">
            <a:spAutoFit/>
          </a:bodyPr>
          <a:lstStyle/>
          <a:p>
            <a:pPr algn="just">
              <a:buFont typeface="Arial" pitchFamily="34" charset="0"/>
              <a:buChar char="•"/>
            </a:pPr>
            <a:r>
              <a:rPr lang="en-GB" b="1" dirty="0" smtClean="0"/>
              <a:t>  MINVU</a:t>
            </a:r>
            <a:r>
              <a:rPr lang="en-GB" dirty="0" smtClean="0"/>
              <a:t>: at two levels, national and regional, designing, financing and following up the implementation of the programme.</a:t>
            </a:r>
            <a:endParaRPr lang="es-CL" dirty="0" smtClean="0"/>
          </a:p>
          <a:p>
            <a:pPr algn="just"/>
            <a:r>
              <a:rPr lang="en-GB" dirty="0" smtClean="0"/>
              <a:t>•  </a:t>
            </a:r>
            <a:r>
              <a:rPr lang="en-GB" b="1" dirty="0" smtClean="0"/>
              <a:t>The </a:t>
            </a:r>
            <a:r>
              <a:rPr lang="en-GB" b="1" dirty="0" smtClean="0"/>
              <a:t>municipality</a:t>
            </a:r>
            <a:r>
              <a:rPr lang="en-GB" dirty="0" smtClean="0"/>
              <a:t>: </a:t>
            </a:r>
            <a:r>
              <a:rPr lang="en-GB" dirty="0" smtClean="0"/>
              <a:t>support and mediate between families and the consulting team</a:t>
            </a:r>
          </a:p>
          <a:p>
            <a:pPr algn="just"/>
            <a:r>
              <a:rPr lang="en-GB" dirty="0" smtClean="0"/>
              <a:t>• </a:t>
            </a:r>
            <a:r>
              <a:rPr lang="en-GB" b="1" dirty="0" smtClean="0"/>
              <a:t>The families of the neighbourhood </a:t>
            </a:r>
            <a:r>
              <a:rPr lang="en-GB" dirty="0" smtClean="0"/>
              <a:t>and the organized community, especially the Neighbourhood Development Council, CVD. </a:t>
            </a:r>
            <a:endParaRPr lang="es-CL" dirty="0" smtClean="0"/>
          </a:p>
          <a:p>
            <a:endParaRPr lang="es-CL" dirty="0"/>
          </a:p>
        </p:txBody>
      </p:sp>
      <p:pic>
        <p:nvPicPr>
          <p:cNvPr id="7" name="Picture 6" descr="chileHotel"/>
          <p:cNvPicPr>
            <a:picLocks noChangeAspect="1" noChangeArrowheads="1"/>
          </p:cNvPicPr>
          <p:nvPr/>
        </p:nvPicPr>
        <p:blipFill>
          <a:blip r:embed="rId3" cstate="print"/>
          <a:srcRect/>
          <a:stretch>
            <a:fillRect/>
          </a:stretch>
        </p:blipFill>
        <p:spPr bwMode="auto">
          <a:xfrm>
            <a:off x="7308304" y="1412776"/>
            <a:ext cx="936104" cy="3558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620689"/>
            <a:ext cx="6059016" cy="720080"/>
          </a:xfrm>
        </p:spPr>
        <p:txBody>
          <a:bodyPr/>
          <a:lstStyle/>
          <a:p>
            <a:r>
              <a:rPr lang="en-GB" b="1" dirty="0" smtClean="0">
                <a:latin typeface="+mn-lt"/>
              </a:rPr>
              <a:t>1. General description of the </a:t>
            </a:r>
            <a:r>
              <a:rPr lang="en-GB" b="1" dirty="0" smtClean="0">
                <a:latin typeface="+mn-lt"/>
              </a:rPr>
              <a:t>“Regeneration Programme ”</a:t>
            </a:r>
            <a:endParaRPr lang="en-GB" dirty="0" smtClean="0">
              <a:latin typeface="+mn-lt"/>
            </a:endParaRPr>
          </a:p>
          <a:p>
            <a:endParaRPr lang="es-ES" dirty="0"/>
          </a:p>
        </p:txBody>
      </p:sp>
      <p:sp>
        <p:nvSpPr>
          <p:cNvPr id="4" name="2 Marcador de contenido"/>
          <p:cNvSpPr txBox="1">
            <a:spLocks/>
          </p:cNvSpPr>
          <p:nvPr/>
        </p:nvSpPr>
        <p:spPr>
          <a:xfrm>
            <a:off x="4932040" y="6525344"/>
            <a:ext cx="3952056" cy="224483"/>
          </a:xfrm>
          <a:prstGeom prst="rect">
            <a:avLst/>
          </a:prstGeom>
        </p:spPr>
        <p:txBody>
          <a:bodyPr/>
          <a:lstStyle>
            <a:lvl1pPr algn="r">
              <a:buNone/>
              <a:defRPr sz="1200" b="1">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a:lvl3pPr>
            <a:lvl4pPr>
              <a:defRPr baseline="0"/>
            </a:lvl4pPr>
            <a:lvl5pPr>
              <a:buNone/>
              <a:defRPr/>
            </a:lvl5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200" b="1" i="0" u="none" strike="noStrike" kern="1200" cap="none" spc="0" normalizeH="0" baseline="0" noProof="0" dirty="0" err="1" smtClean="0">
                <a:ln>
                  <a:noFill/>
                </a:ln>
                <a:solidFill>
                  <a:schemeClr val="bg1"/>
                </a:solidFill>
                <a:effectLst/>
                <a:uLnTx/>
                <a:uFillTx/>
                <a:latin typeface="Arial" pitchFamily="34" charset="0"/>
                <a:ea typeface="+mn-ea"/>
                <a:cs typeface="Arial" pitchFamily="34" charset="0"/>
              </a:rPr>
              <a:t>Event</a:t>
            </a:r>
            <a:r>
              <a:rPr kumimoji="0" lang="es-ES" sz="12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r>
              <a:rPr kumimoji="0" lang="es-ES" sz="1200" b="1" i="0" u="none" strike="noStrike" kern="1200" cap="none" spc="0" normalizeH="0" baseline="0" noProof="0" dirty="0" err="1" smtClean="0">
                <a:ln>
                  <a:noFill/>
                </a:ln>
                <a:solidFill>
                  <a:schemeClr val="bg1"/>
                </a:solidFill>
                <a:effectLst/>
                <a:uLnTx/>
                <a:uFillTx/>
                <a:latin typeface="Arial" pitchFamily="34" charset="0"/>
                <a:ea typeface="+mn-ea"/>
                <a:cs typeface="Arial" pitchFamily="34" charset="0"/>
              </a:rPr>
              <a:t>Name</a:t>
            </a:r>
            <a:endParaRPr kumimoji="0" lang="es-ES" sz="12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p:txBody>
      </p:sp>
      <p:sp>
        <p:nvSpPr>
          <p:cNvPr id="5" name="4 Marcador de pie de página"/>
          <p:cNvSpPr txBox="1">
            <a:spLocks/>
          </p:cNvSpPr>
          <p:nvPr/>
        </p:nvSpPr>
        <p:spPr>
          <a:xfrm>
            <a:off x="107504" y="0"/>
            <a:ext cx="2895600" cy="365125"/>
          </a:xfrm>
          <a:prstGeom prst="rect">
            <a:avLst/>
          </a:prstGeom>
        </p:spPr>
        <p:txBody>
          <a:bodyPr/>
          <a:lstStyle>
            <a:lvl1pPr algn="l">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CONTENT</a:t>
            </a:r>
            <a:endParaRPr kumimoji="0" lang="es-ES" sz="14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1" name="10 CuadroTexto"/>
          <p:cNvSpPr txBox="1"/>
          <p:nvPr/>
        </p:nvSpPr>
        <p:spPr>
          <a:xfrm>
            <a:off x="539552" y="5013176"/>
            <a:ext cx="8136904" cy="369332"/>
          </a:xfrm>
          <a:prstGeom prst="rect">
            <a:avLst/>
          </a:prstGeom>
          <a:noFill/>
        </p:spPr>
        <p:txBody>
          <a:bodyPr wrap="square" rtlCol="0">
            <a:spAutoFit/>
          </a:bodyPr>
          <a:lstStyle/>
          <a:p>
            <a:endParaRPr lang="es-CL" dirty="0"/>
          </a:p>
        </p:txBody>
      </p:sp>
      <p:sp>
        <p:nvSpPr>
          <p:cNvPr id="7" name="6 Marcador de contenido"/>
          <p:cNvSpPr>
            <a:spLocks noGrp="1"/>
          </p:cNvSpPr>
          <p:nvPr>
            <p:ph idx="10"/>
          </p:nvPr>
        </p:nvSpPr>
        <p:spPr>
          <a:xfrm>
            <a:off x="251520" y="1628800"/>
            <a:ext cx="6048672" cy="4680520"/>
          </a:xfrm>
        </p:spPr>
        <p:txBody>
          <a:bodyPr/>
          <a:lstStyle/>
          <a:p>
            <a:pPr marL="0" indent="0" algn="just"/>
            <a:r>
              <a:rPr lang="en-GB" dirty="0" smtClean="0">
                <a:latin typeface="+mn-lt"/>
              </a:rPr>
              <a:t>Since year 2011, the programme was institutionalized as part of MINVU programmes, and defines five cross-cutting themes to be reflected in all the products, both social and physical and must be part of the neighbourhoods working plan during all stages.</a:t>
            </a:r>
            <a:endParaRPr lang="es-CL" dirty="0" smtClean="0">
              <a:latin typeface="+mn-lt"/>
            </a:endParaRPr>
          </a:p>
          <a:p>
            <a:pPr marL="0" indent="0" algn="just"/>
            <a:r>
              <a:rPr lang="en-GB" dirty="0" smtClean="0">
                <a:latin typeface="+mn-lt"/>
              </a:rPr>
              <a:t> </a:t>
            </a:r>
            <a:endParaRPr lang="es-CL" dirty="0" smtClean="0">
              <a:latin typeface="+mn-lt"/>
            </a:endParaRPr>
          </a:p>
          <a:p>
            <a:pPr marL="0" indent="0" algn="just"/>
            <a:r>
              <a:rPr lang="en-GB" dirty="0" smtClean="0">
                <a:latin typeface="+mn-lt"/>
              </a:rPr>
              <a:t>These themes are: </a:t>
            </a:r>
            <a:r>
              <a:rPr lang="en-GB" b="1" i="1" dirty="0" smtClean="0">
                <a:solidFill>
                  <a:srgbClr val="C00000"/>
                </a:solidFill>
                <a:latin typeface="+mn-lt"/>
              </a:rPr>
              <a:t>Citizen Participation, Identity and Cultural Heritage, Environment, Citizen Security and Digital Connectivity.</a:t>
            </a:r>
            <a:endParaRPr lang="es-CL" b="1" i="1" dirty="0" smtClean="0">
              <a:solidFill>
                <a:srgbClr val="C00000"/>
              </a:solidFill>
              <a:latin typeface="+mn-lt"/>
            </a:endParaRPr>
          </a:p>
          <a:p>
            <a:pPr marL="0" indent="0" algn="just"/>
            <a:r>
              <a:rPr lang="en-GB" dirty="0" smtClean="0">
                <a:latin typeface="+mn-lt"/>
              </a:rPr>
              <a:t> </a:t>
            </a:r>
            <a:endParaRPr lang="es-CL" dirty="0" smtClean="0">
              <a:latin typeface="+mn-lt"/>
            </a:endParaRPr>
          </a:p>
          <a:p>
            <a:pPr marL="0" indent="0" algn="just"/>
            <a:r>
              <a:rPr lang="en-GB" dirty="0" smtClean="0">
                <a:latin typeface="+mn-lt"/>
              </a:rPr>
              <a:t>The neighbourhood team is composed of three professionals: the coordinator of the neighbourhood and all those directly involved, a Social manager and an Urban manager.</a:t>
            </a:r>
          </a:p>
          <a:p>
            <a:pPr marL="0" indent="0"/>
            <a:endParaRPr lang="en-GB" dirty="0" smtClean="0">
              <a:latin typeface="+mn-lt"/>
            </a:endParaRPr>
          </a:p>
          <a:p>
            <a:pPr marL="0" indent="0" algn="just"/>
            <a:endParaRPr lang="es-CL" dirty="0" smtClean="0">
              <a:latin typeface="+mn-lt"/>
            </a:endParaRPr>
          </a:p>
          <a:p>
            <a:r>
              <a:rPr lang="en-GB" dirty="0" smtClean="0"/>
              <a:t> </a:t>
            </a:r>
            <a:endParaRPr lang="es-CL" dirty="0" smtClean="0"/>
          </a:p>
          <a:p>
            <a:pPr marL="0" indent="0"/>
            <a:endParaRPr lang="es-CL" dirty="0">
              <a:latin typeface="+mn-lt"/>
            </a:endParaRPr>
          </a:p>
        </p:txBody>
      </p:sp>
      <p:pic>
        <p:nvPicPr>
          <p:cNvPr id="14" name="13 Imagen"/>
          <p:cNvPicPr/>
          <p:nvPr/>
        </p:nvPicPr>
        <p:blipFill rotWithShape="1">
          <a:blip r:embed="rId2" cstate="print"/>
          <a:srcRect l="10187" t="17751" r="46689" b="28276"/>
          <a:stretch/>
        </p:blipFill>
        <p:spPr bwMode="auto">
          <a:xfrm>
            <a:off x="6877050" y="3861048"/>
            <a:ext cx="2266950" cy="2466975"/>
          </a:xfrm>
          <a:prstGeom prst="rect">
            <a:avLst/>
          </a:prstGeom>
          <a:ln>
            <a:noFill/>
          </a:ln>
          <a:extLst>
            <a:ext uri="{53640926-AAD7-44D8-BBD7-CCE9431645EC}">
              <a14:shadowObscured xmlns:a14="http://schemas.microsoft.com/office/drawing/2010/main" xmlns="" xmlns:pic="http://schemas.openxmlformats.org/drawingml/2006/picture" xmlns:lc="http://schemas.openxmlformats.org/drawingml/2006/lockedCanvas"/>
            </a:ext>
          </a:extLst>
        </p:spPr>
      </p:pic>
      <p:pic>
        <p:nvPicPr>
          <p:cNvPr id="15" name="Picture 8" descr="http://www.goyaopina.com.ar/wp-content/uploads/2012/07/participaci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32240" y="332656"/>
            <a:ext cx="2411760" cy="1598928"/>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15 Imagen"/>
          <p:cNvPicPr/>
          <p:nvPr/>
        </p:nvPicPr>
        <p:blipFill>
          <a:blip r:embed="rId4" cstate="print"/>
          <a:srcRect l="19260" t="28000" r="19153" b="27385"/>
          <a:stretch>
            <a:fillRect/>
          </a:stretch>
        </p:blipFill>
        <p:spPr bwMode="auto">
          <a:xfrm>
            <a:off x="6444208" y="2204864"/>
            <a:ext cx="2699792" cy="1440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620689"/>
            <a:ext cx="8229600" cy="792087"/>
          </a:xfrm>
        </p:spPr>
        <p:txBody>
          <a:bodyPr/>
          <a:lstStyle/>
          <a:p>
            <a:r>
              <a:rPr lang="en-GB" b="1" dirty="0" smtClean="0">
                <a:latin typeface="+mn-lt"/>
              </a:rPr>
              <a:t>2. Process of institutionalization of citizen participation and gender in public administration</a:t>
            </a:r>
            <a:endParaRPr lang="es-ES" b="1" dirty="0">
              <a:latin typeface="+mn-lt"/>
            </a:endParaRPr>
          </a:p>
        </p:txBody>
      </p:sp>
      <p:sp>
        <p:nvSpPr>
          <p:cNvPr id="3" name="2 Marcador de contenido"/>
          <p:cNvSpPr>
            <a:spLocks noGrp="1"/>
          </p:cNvSpPr>
          <p:nvPr>
            <p:ph idx="10"/>
          </p:nvPr>
        </p:nvSpPr>
        <p:spPr>
          <a:xfrm>
            <a:off x="251520" y="1556792"/>
            <a:ext cx="6480720" cy="4752528"/>
          </a:xfrm>
        </p:spPr>
        <p:txBody>
          <a:bodyPr/>
          <a:lstStyle/>
          <a:p>
            <a:pPr marL="0" indent="0" algn="just"/>
            <a:r>
              <a:rPr lang="en-GB" dirty="0" smtClean="0">
                <a:latin typeface="+mn-lt"/>
              </a:rPr>
              <a:t>In 2006, the </a:t>
            </a:r>
            <a:r>
              <a:rPr lang="en-GB" b="1" dirty="0" smtClean="0">
                <a:latin typeface="+mn-lt"/>
              </a:rPr>
              <a:t>Agenda Pro Participation</a:t>
            </a:r>
            <a:r>
              <a:rPr lang="en-GB" dirty="0" smtClean="0">
                <a:latin typeface="+mn-lt"/>
              </a:rPr>
              <a:t>, was launched with the purpose of guarantee people´s right to participate in their policies, </a:t>
            </a:r>
            <a:r>
              <a:rPr lang="en-GB" dirty="0" smtClean="0">
                <a:latin typeface="+mn-lt"/>
              </a:rPr>
              <a:t>plans and </a:t>
            </a:r>
            <a:r>
              <a:rPr lang="en-GB" dirty="0" smtClean="0">
                <a:latin typeface="+mn-lt"/>
              </a:rPr>
              <a:t>programmes </a:t>
            </a:r>
            <a:r>
              <a:rPr lang="en-GB" i="1" dirty="0" smtClean="0">
                <a:latin typeface="+mn-lt"/>
              </a:rPr>
              <a:t>“</a:t>
            </a:r>
            <a:r>
              <a:rPr lang="en-GB" i="1" dirty="0" smtClean="0">
                <a:latin typeface="+mn-lt"/>
              </a:rPr>
              <a:t>We have a democratic urgency, as a country, to provide institutional spaces for citizen participation in public </a:t>
            </a:r>
            <a:r>
              <a:rPr lang="en-GB" i="1" dirty="0" smtClean="0">
                <a:latin typeface="+mn-lt"/>
              </a:rPr>
              <a:t>affairs (</a:t>
            </a:r>
            <a:r>
              <a:rPr lang="en-GB" i="1" dirty="0" err="1" smtClean="0">
                <a:latin typeface="+mn-lt"/>
              </a:rPr>
              <a:t>Bachelet</a:t>
            </a:r>
            <a:r>
              <a:rPr lang="en-GB" i="1" dirty="0" smtClean="0">
                <a:latin typeface="+mn-lt"/>
              </a:rPr>
              <a:t>, 2006)“</a:t>
            </a:r>
            <a:endParaRPr lang="en-GB" i="1" dirty="0" smtClean="0">
              <a:latin typeface="+mn-lt"/>
            </a:endParaRPr>
          </a:p>
          <a:p>
            <a:pPr marL="0" indent="0" algn="just"/>
            <a:r>
              <a:rPr lang="en-GB" dirty="0" smtClean="0">
                <a:latin typeface="+mn-lt"/>
              </a:rPr>
              <a:t>In 2008, a </a:t>
            </a:r>
            <a:r>
              <a:rPr lang="en-GB" b="1" dirty="0" smtClean="0">
                <a:latin typeface="+mn-lt"/>
              </a:rPr>
              <a:t>Law promoting transparency and Information </a:t>
            </a:r>
            <a:r>
              <a:rPr lang="en-GB" dirty="0" smtClean="0">
                <a:latin typeface="+mn-lt"/>
              </a:rPr>
              <a:t>was put in practice.</a:t>
            </a:r>
            <a:endParaRPr lang="es-CL" dirty="0" smtClean="0">
              <a:latin typeface="+mn-lt"/>
            </a:endParaRPr>
          </a:p>
          <a:p>
            <a:pPr marL="0" indent="0" algn="just"/>
            <a:r>
              <a:rPr lang="en-GB" dirty="0" smtClean="0">
                <a:latin typeface="+mn-lt"/>
              </a:rPr>
              <a:t>In 2011, the </a:t>
            </a:r>
            <a:r>
              <a:rPr lang="en-GB" b="1" dirty="0" smtClean="0">
                <a:latin typeface="+mn-lt"/>
              </a:rPr>
              <a:t>Participation Act</a:t>
            </a:r>
            <a:r>
              <a:rPr lang="en-GB" dirty="0" smtClean="0">
                <a:latin typeface="+mn-lt"/>
              </a:rPr>
              <a:t>, was finally adopted, saying that all government institutions must define their modalities of participation and make available to citizens the relevant information on time, being accountable and setting the issues on which necessarily the views of citizens must be considered.</a:t>
            </a:r>
          </a:p>
          <a:p>
            <a:pPr marL="0" indent="0" algn="just"/>
            <a:r>
              <a:rPr lang="en-GB" dirty="0" smtClean="0">
                <a:latin typeface="+mn-lt"/>
              </a:rPr>
              <a:t>In 2014, a new </a:t>
            </a:r>
            <a:r>
              <a:rPr lang="en-GB" b="1" dirty="0" smtClean="0">
                <a:latin typeface="+mn-lt"/>
              </a:rPr>
              <a:t>Presidential Instructive for citizen participation </a:t>
            </a:r>
            <a:r>
              <a:rPr lang="en-GB" dirty="0" smtClean="0">
                <a:latin typeface="+mn-lt"/>
              </a:rPr>
              <a:t>in public </a:t>
            </a:r>
            <a:r>
              <a:rPr lang="en-GB" dirty="0" smtClean="0">
                <a:latin typeface="+mn-lt"/>
              </a:rPr>
              <a:t>management.</a:t>
            </a:r>
            <a:endParaRPr lang="es-CL" dirty="0" smtClean="0">
              <a:latin typeface="+mn-lt"/>
            </a:endParaRPr>
          </a:p>
          <a:p>
            <a:pPr algn="just"/>
            <a:endParaRPr lang="es-ES" dirty="0">
              <a:latin typeface="+mn-lt"/>
            </a:endParaRPr>
          </a:p>
        </p:txBody>
      </p:sp>
      <p:sp>
        <p:nvSpPr>
          <p:cNvPr id="4" name="2 Marcador de contenido"/>
          <p:cNvSpPr txBox="1">
            <a:spLocks/>
          </p:cNvSpPr>
          <p:nvPr/>
        </p:nvSpPr>
        <p:spPr>
          <a:xfrm>
            <a:off x="4932040" y="6525344"/>
            <a:ext cx="3952056" cy="224483"/>
          </a:xfrm>
          <a:prstGeom prst="rect">
            <a:avLst/>
          </a:prstGeom>
        </p:spPr>
        <p:txBody>
          <a:bodyPr/>
          <a:lstStyle>
            <a:lvl1pPr algn="r">
              <a:buNone/>
              <a:defRPr sz="1200" b="1">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a:lvl3pPr>
            <a:lvl4pPr>
              <a:defRPr baseline="0"/>
            </a:lvl4pPr>
            <a:lvl5pPr>
              <a:buNone/>
              <a:defRPr/>
            </a:lvl5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200" b="1" i="0" u="none" strike="noStrike" kern="1200" cap="none" spc="0" normalizeH="0" baseline="0" noProof="0" dirty="0" err="1" smtClean="0">
                <a:ln>
                  <a:noFill/>
                </a:ln>
                <a:solidFill>
                  <a:schemeClr val="bg1"/>
                </a:solidFill>
                <a:effectLst/>
                <a:uLnTx/>
                <a:uFillTx/>
                <a:latin typeface="Arial" pitchFamily="34" charset="0"/>
                <a:ea typeface="+mn-ea"/>
                <a:cs typeface="Arial" pitchFamily="34" charset="0"/>
              </a:rPr>
              <a:t>Event</a:t>
            </a:r>
            <a:r>
              <a:rPr kumimoji="0" lang="es-ES" sz="12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r>
              <a:rPr kumimoji="0" lang="es-ES" sz="1200" b="1" i="0" u="none" strike="noStrike" kern="1200" cap="none" spc="0" normalizeH="0" baseline="0" noProof="0" dirty="0" err="1" smtClean="0">
                <a:ln>
                  <a:noFill/>
                </a:ln>
                <a:solidFill>
                  <a:schemeClr val="bg1"/>
                </a:solidFill>
                <a:effectLst/>
                <a:uLnTx/>
                <a:uFillTx/>
                <a:latin typeface="Arial" pitchFamily="34" charset="0"/>
                <a:ea typeface="+mn-ea"/>
                <a:cs typeface="Arial" pitchFamily="34" charset="0"/>
              </a:rPr>
              <a:t>Name</a:t>
            </a:r>
            <a:endParaRPr kumimoji="0" lang="es-ES" sz="12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p:txBody>
      </p:sp>
      <p:sp>
        <p:nvSpPr>
          <p:cNvPr id="5" name="4 Marcador de pie de página"/>
          <p:cNvSpPr txBox="1">
            <a:spLocks/>
          </p:cNvSpPr>
          <p:nvPr/>
        </p:nvSpPr>
        <p:spPr>
          <a:xfrm>
            <a:off x="107504" y="0"/>
            <a:ext cx="2895600" cy="365125"/>
          </a:xfrm>
          <a:prstGeom prst="rect">
            <a:avLst/>
          </a:prstGeom>
        </p:spPr>
        <p:txBody>
          <a:bodyPr/>
          <a:lstStyle>
            <a:lvl1pPr algn="l">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CONTENT</a:t>
            </a:r>
            <a:endParaRPr kumimoji="0" lang="es-ES" sz="14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6865903" y="1268760"/>
            <a:ext cx="2278097" cy="2232248"/>
          </a:xfrm>
          <a:prstGeom prst="rect">
            <a:avLst/>
          </a:prstGeom>
          <a:noFill/>
          <a:ln w="9525">
            <a:noFill/>
            <a:miter lim="800000"/>
            <a:headEnd/>
            <a:tailEnd/>
          </a:ln>
        </p:spPr>
      </p:pic>
      <p:pic>
        <p:nvPicPr>
          <p:cNvPr id="8" name="7 Imagen"/>
          <p:cNvPicPr/>
          <p:nvPr/>
        </p:nvPicPr>
        <p:blipFill>
          <a:blip r:embed="rId3" cstate="print"/>
          <a:srcRect l="9052" t="14631" r="11179" b="13876"/>
          <a:stretch>
            <a:fillRect/>
          </a:stretch>
        </p:blipFill>
        <p:spPr bwMode="auto">
          <a:xfrm>
            <a:off x="6876256" y="3573016"/>
            <a:ext cx="1944216"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548679"/>
            <a:ext cx="8229600" cy="864097"/>
          </a:xfrm>
        </p:spPr>
        <p:txBody>
          <a:bodyPr/>
          <a:lstStyle/>
          <a:p>
            <a:r>
              <a:rPr lang="en-GB" b="1" dirty="0" smtClean="0">
                <a:latin typeface="+mn-lt"/>
              </a:rPr>
              <a:t>2. Process of institutionalization of citizen participation and gender in public administration</a:t>
            </a:r>
            <a:endParaRPr lang="es-ES" b="1" dirty="0">
              <a:latin typeface="+mn-lt"/>
            </a:endParaRPr>
          </a:p>
        </p:txBody>
      </p:sp>
      <p:sp>
        <p:nvSpPr>
          <p:cNvPr id="3" name="2 Marcador de contenido"/>
          <p:cNvSpPr>
            <a:spLocks noGrp="1"/>
          </p:cNvSpPr>
          <p:nvPr>
            <p:ph idx="10"/>
          </p:nvPr>
        </p:nvSpPr>
        <p:spPr>
          <a:xfrm>
            <a:off x="251520" y="1484784"/>
            <a:ext cx="6192688" cy="4752528"/>
          </a:xfrm>
        </p:spPr>
        <p:txBody>
          <a:bodyPr/>
          <a:lstStyle/>
          <a:p>
            <a:pPr marL="0" indent="0" algn="just"/>
            <a:r>
              <a:rPr lang="en-GB" dirty="0" smtClean="0">
                <a:latin typeface="+mn-lt"/>
              </a:rPr>
              <a:t>Since 1998, within the framework of State Modernization, </a:t>
            </a:r>
            <a:r>
              <a:rPr lang="en-GB" b="1" dirty="0" smtClean="0">
                <a:latin typeface="+mn-lt"/>
              </a:rPr>
              <a:t>the Improvement Programmes of Public Management</a:t>
            </a:r>
            <a:r>
              <a:rPr lang="en-GB" dirty="0" smtClean="0">
                <a:latin typeface="+mn-lt"/>
              </a:rPr>
              <a:t>, PMG were initiated.</a:t>
            </a:r>
          </a:p>
          <a:p>
            <a:pPr marL="0" indent="0" algn="just"/>
            <a:r>
              <a:rPr lang="en-GB" dirty="0" smtClean="0">
                <a:latin typeface="+mn-lt"/>
              </a:rPr>
              <a:t>The </a:t>
            </a:r>
            <a:r>
              <a:rPr lang="en-GB" b="1" dirty="0" smtClean="0">
                <a:latin typeface="+mn-lt"/>
              </a:rPr>
              <a:t>Gender PMG</a:t>
            </a:r>
            <a:r>
              <a:rPr lang="en-GB" dirty="0" smtClean="0">
                <a:latin typeface="+mn-lt"/>
              </a:rPr>
              <a:t>, was one of the system implemented. All public institutions should formulate gender goals in relation to their main products or services. </a:t>
            </a:r>
          </a:p>
          <a:p>
            <a:pPr marL="0" indent="0" algn="just"/>
            <a:r>
              <a:rPr lang="en-GB" dirty="0" smtClean="0">
                <a:latin typeface="+mn-lt"/>
              </a:rPr>
              <a:t>2011, one of the goals of the MINVU Work Plan arises in relation to the Regeneration Programme that the community involved in the regeneration process of their neighbourhoods should identify their different needs (men and women) in the use and appropriation of the public spaces of the neighbourhood. </a:t>
            </a:r>
            <a:endParaRPr lang="es-CL" dirty="0" smtClean="0">
              <a:latin typeface="+mn-lt"/>
            </a:endParaRPr>
          </a:p>
          <a:p>
            <a:pPr marL="0" indent="0" algn="just"/>
            <a:r>
              <a:rPr lang="es-ES" dirty="0" smtClean="0">
                <a:latin typeface="+mn-lt"/>
              </a:rPr>
              <a:t>2014, </a:t>
            </a:r>
            <a:r>
              <a:rPr lang="en-GB" b="1" dirty="0" smtClean="0">
                <a:latin typeface="+mn-lt"/>
              </a:rPr>
              <a:t>Agenda for Gender Equity and Equality </a:t>
            </a:r>
            <a:r>
              <a:rPr lang="en-GB" dirty="0" smtClean="0">
                <a:latin typeface="+mn-lt"/>
              </a:rPr>
              <a:t>between Women and Men: a guiding principle and goal of all public policies and private public affairs.</a:t>
            </a:r>
            <a:endParaRPr lang="es-CL" dirty="0" smtClean="0">
              <a:latin typeface="+mn-lt"/>
            </a:endParaRPr>
          </a:p>
          <a:p>
            <a:pPr marL="0" indent="0" algn="just"/>
            <a:endParaRPr lang="es-CL" dirty="0" smtClean="0">
              <a:latin typeface="+mn-lt"/>
            </a:endParaRPr>
          </a:p>
          <a:p>
            <a:r>
              <a:rPr lang="en-GB" dirty="0" smtClean="0"/>
              <a:t> </a:t>
            </a:r>
            <a:endParaRPr lang="es-CL" dirty="0" smtClean="0"/>
          </a:p>
          <a:p>
            <a:endParaRPr lang="es-ES" dirty="0"/>
          </a:p>
        </p:txBody>
      </p:sp>
      <p:sp>
        <p:nvSpPr>
          <p:cNvPr id="4" name="2 Marcador de contenido"/>
          <p:cNvSpPr txBox="1">
            <a:spLocks/>
          </p:cNvSpPr>
          <p:nvPr/>
        </p:nvSpPr>
        <p:spPr>
          <a:xfrm>
            <a:off x="4932040" y="6525344"/>
            <a:ext cx="3952056" cy="224483"/>
          </a:xfrm>
          <a:prstGeom prst="rect">
            <a:avLst/>
          </a:prstGeom>
        </p:spPr>
        <p:txBody>
          <a:bodyPr/>
          <a:lstStyle>
            <a:lvl1pPr algn="r">
              <a:buNone/>
              <a:defRPr sz="1200" b="1">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a:lvl3pPr>
            <a:lvl4pPr>
              <a:defRPr baseline="0"/>
            </a:lvl4pPr>
            <a:lvl5pPr>
              <a:buNone/>
              <a:defRPr/>
            </a:lvl5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200" b="1" i="0" u="none" strike="noStrike" kern="1200" cap="none" spc="0" normalizeH="0" baseline="0" noProof="0" dirty="0" err="1" smtClean="0">
                <a:ln>
                  <a:noFill/>
                </a:ln>
                <a:solidFill>
                  <a:schemeClr val="bg1"/>
                </a:solidFill>
                <a:effectLst/>
                <a:uLnTx/>
                <a:uFillTx/>
                <a:latin typeface="Arial" pitchFamily="34" charset="0"/>
                <a:ea typeface="+mn-ea"/>
                <a:cs typeface="Arial" pitchFamily="34" charset="0"/>
              </a:rPr>
              <a:t>Event</a:t>
            </a:r>
            <a:r>
              <a:rPr kumimoji="0" lang="es-ES" sz="12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r>
              <a:rPr kumimoji="0" lang="es-ES" sz="1200" b="1" i="0" u="none" strike="noStrike" kern="1200" cap="none" spc="0" normalizeH="0" baseline="0" noProof="0" dirty="0" err="1" smtClean="0">
                <a:ln>
                  <a:noFill/>
                </a:ln>
                <a:solidFill>
                  <a:schemeClr val="bg1"/>
                </a:solidFill>
                <a:effectLst/>
                <a:uLnTx/>
                <a:uFillTx/>
                <a:latin typeface="Arial" pitchFamily="34" charset="0"/>
                <a:ea typeface="+mn-ea"/>
                <a:cs typeface="Arial" pitchFamily="34" charset="0"/>
              </a:rPr>
              <a:t>Name</a:t>
            </a:r>
            <a:endParaRPr kumimoji="0" lang="es-ES" sz="12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p:txBody>
      </p:sp>
      <p:sp>
        <p:nvSpPr>
          <p:cNvPr id="5" name="4 Marcador de pie de página"/>
          <p:cNvSpPr txBox="1">
            <a:spLocks/>
          </p:cNvSpPr>
          <p:nvPr/>
        </p:nvSpPr>
        <p:spPr>
          <a:xfrm>
            <a:off x="107504" y="0"/>
            <a:ext cx="2895600" cy="365125"/>
          </a:xfrm>
          <a:prstGeom prst="rect">
            <a:avLst/>
          </a:prstGeom>
        </p:spPr>
        <p:txBody>
          <a:bodyPr/>
          <a:lstStyle>
            <a:lvl1pPr algn="l">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CONTENT</a:t>
            </a:r>
            <a:endParaRPr kumimoji="0" lang="es-ES" sz="14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7" name="6 Imagen"/>
          <p:cNvPicPr/>
          <p:nvPr/>
        </p:nvPicPr>
        <p:blipFill>
          <a:blip r:embed="rId3" cstate="print"/>
          <a:srcRect l="7977" t="9231" r="32960"/>
          <a:stretch>
            <a:fillRect/>
          </a:stretch>
        </p:blipFill>
        <p:spPr bwMode="auto">
          <a:xfrm>
            <a:off x="6732240" y="4005064"/>
            <a:ext cx="2411760" cy="2376264"/>
          </a:xfrm>
          <a:prstGeom prst="rect">
            <a:avLst/>
          </a:prstGeom>
          <a:noFill/>
          <a:ln w="9525">
            <a:noFill/>
            <a:miter lim="800000"/>
            <a:headEnd/>
            <a:tailEnd/>
          </a:ln>
        </p:spPr>
      </p:pic>
      <p:sp>
        <p:nvSpPr>
          <p:cNvPr id="8" name="7 CuadroTexto"/>
          <p:cNvSpPr txBox="1"/>
          <p:nvPr/>
        </p:nvSpPr>
        <p:spPr>
          <a:xfrm>
            <a:off x="6660232" y="3356992"/>
            <a:ext cx="2483768" cy="707886"/>
          </a:xfrm>
          <a:prstGeom prst="rect">
            <a:avLst/>
          </a:prstGeom>
          <a:noFill/>
        </p:spPr>
        <p:txBody>
          <a:bodyPr wrap="square" rtlCol="0">
            <a:spAutoFit/>
          </a:bodyPr>
          <a:lstStyle/>
          <a:p>
            <a:pPr algn="r"/>
            <a:r>
              <a:rPr lang="en-GB" sz="2000" b="1" dirty="0" smtClean="0"/>
              <a:t>Different family structure </a:t>
            </a:r>
            <a:endParaRPr lang="en-GB" sz="2000" b="1" dirty="0"/>
          </a:p>
        </p:txBody>
      </p:sp>
      <p:graphicFrame>
        <p:nvGraphicFramePr>
          <p:cNvPr id="1026" name="Object 2"/>
          <p:cNvGraphicFramePr>
            <a:graphicFrameLocks noChangeAspect="1"/>
          </p:cNvGraphicFramePr>
          <p:nvPr/>
        </p:nvGraphicFramePr>
        <p:xfrm>
          <a:off x="6732240" y="1196752"/>
          <a:ext cx="2411760" cy="1959828"/>
        </p:xfrm>
        <a:graphic>
          <a:graphicData uri="http://schemas.openxmlformats.org/presentationml/2006/ole">
            <p:oleObj spid="_x0000_s1026" name="Fotografía de Photo Editor" r:id="rId4" imgW="1695687" imgH="1267002" progId="">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620689"/>
            <a:ext cx="8229600" cy="720079"/>
          </a:xfrm>
        </p:spPr>
        <p:txBody>
          <a:bodyPr/>
          <a:lstStyle/>
          <a:p>
            <a:r>
              <a:rPr lang="es-ES" b="1" dirty="0" smtClean="0">
                <a:latin typeface="+mn-lt"/>
              </a:rPr>
              <a:t>3. </a:t>
            </a:r>
            <a:r>
              <a:rPr lang="en-GB" b="1" dirty="0" smtClean="0">
                <a:latin typeface="+mn-lt"/>
              </a:rPr>
              <a:t>Participation and Gender in the Regeneration Programme</a:t>
            </a:r>
          </a:p>
          <a:p>
            <a:endParaRPr lang="es-CL" dirty="0"/>
          </a:p>
        </p:txBody>
      </p:sp>
      <p:sp>
        <p:nvSpPr>
          <p:cNvPr id="3" name="2 Marcador de contenido"/>
          <p:cNvSpPr>
            <a:spLocks noGrp="1"/>
          </p:cNvSpPr>
          <p:nvPr>
            <p:ph idx="10"/>
          </p:nvPr>
        </p:nvSpPr>
        <p:spPr>
          <a:xfrm>
            <a:off x="323528" y="1268760"/>
            <a:ext cx="8568952" cy="2304256"/>
          </a:xfrm>
        </p:spPr>
        <p:txBody>
          <a:bodyPr/>
          <a:lstStyle/>
          <a:p>
            <a:pPr marL="0" indent="0" algn="just"/>
            <a:r>
              <a:rPr lang="en-GB" dirty="0" smtClean="0">
                <a:latin typeface="+mn-lt"/>
              </a:rPr>
              <a:t>The analysis comes from various </a:t>
            </a:r>
            <a:r>
              <a:rPr lang="en-GB" b="1" dirty="0" smtClean="0">
                <a:latin typeface="+mn-lt"/>
              </a:rPr>
              <a:t>actions and investigations</a:t>
            </a:r>
            <a:r>
              <a:rPr lang="en-GB" dirty="0" smtClean="0">
                <a:latin typeface="+mn-lt"/>
              </a:rPr>
              <a:t>:  </a:t>
            </a:r>
          </a:p>
          <a:p>
            <a:pPr marL="0" indent="0" algn="just">
              <a:buFont typeface="Arial" pitchFamily="34" charset="0"/>
              <a:buChar char="•"/>
            </a:pPr>
            <a:r>
              <a:rPr lang="en-GB" dirty="0" smtClean="0">
                <a:latin typeface="+mn-lt"/>
              </a:rPr>
              <a:t> Coordination </a:t>
            </a:r>
            <a:r>
              <a:rPr lang="en-GB" dirty="0" smtClean="0">
                <a:latin typeface="+mn-lt"/>
              </a:rPr>
              <a:t>of Phase II and III in the Santa Rosa de Lima Neighbourhood in the municipality of San </a:t>
            </a:r>
            <a:r>
              <a:rPr lang="en-GB" dirty="0" smtClean="0">
                <a:latin typeface="+mn-lt"/>
              </a:rPr>
              <a:t>Bernardo</a:t>
            </a:r>
            <a:r>
              <a:rPr lang="en-GB" dirty="0" smtClean="0">
                <a:latin typeface="+mn-lt"/>
              </a:rPr>
              <a:t> </a:t>
            </a:r>
            <a:r>
              <a:rPr lang="en-GB" dirty="0" smtClean="0">
                <a:latin typeface="+mn-lt"/>
              </a:rPr>
              <a:t>(2008-2009)</a:t>
            </a:r>
            <a:endParaRPr lang="en-GB" dirty="0" smtClean="0">
              <a:latin typeface="+mn-lt"/>
            </a:endParaRPr>
          </a:p>
          <a:p>
            <a:pPr marL="0" indent="0" algn="just">
              <a:buFont typeface="Arial" pitchFamily="34" charset="0"/>
              <a:buChar char="•"/>
            </a:pPr>
            <a:r>
              <a:rPr lang="en-GB" dirty="0" smtClean="0">
                <a:latin typeface="+mn-lt"/>
              </a:rPr>
              <a:t> PhD. </a:t>
            </a:r>
            <a:r>
              <a:rPr lang="en-GB" dirty="0" smtClean="0">
                <a:latin typeface="+mn-lt"/>
              </a:rPr>
              <a:t>thesis in participatory planning in local government </a:t>
            </a:r>
          </a:p>
          <a:p>
            <a:pPr marL="0" indent="0" algn="just">
              <a:buFont typeface="Arial" pitchFamily="34" charset="0"/>
              <a:buChar char="•"/>
            </a:pPr>
            <a:r>
              <a:rPr lang="en-GB" dirty="0" smtClean="0">
                <a:latin typeface="+mn-lt"/>
              </a:rPr>
              <a:t> Consultant </a:t>
            </a:r>
            <a:r>
              <a:rPr lang="en-GB" dirty="0" smtClean="0">
                <a:latin typeface="+mn-lt"/>
              </a:rPr>
              <a:t>on gender issues for various public institutions, in some assessing gender projects. </a:t>
            </a:r>
            <a:endParaRPr lang="es-CL" dirty="0" smtClean="0">
              <a:latin typeface="+mn-lt"/>
            </a:endParaRPr>
          </a:p>
          <a:p>
            <a:pPr marL="0" indent="0" algn="just"/>
            <a:r>
              <a:rPr lang="en-GB" dirty="0" smtClean="0">
                <a:latin typeface="+mn-lt"/>
              </a:rPr>
              <a:t> </a:t>
            </a:r>
            <a:endParaRPr lang="es-CL" dirty="0" smtClean="0">
              <a:latin typeface="+mn-lt"/>
            </a:endParaRPr>
          </a:p>
          <a:p>
            <a:pPr marL="0" indent="0" algn="just">
              <a:buFontTx/>
              <a:buChar char="-"/>
            </a:pPr>
            <a:endParaRPr lang="es-CL" dirty="0"/>
          </a:p>
        </p:txBody>
      </p:sp>
      <p:pic>
        <p:nvPicPr>
          <p:cNvPr id="4" name="Picture 4" descr="D:\vfernand\Desktop\archivo fotográfico RSL\Celebraciones\Dia del Barrio\SRL 99.jpg"/>
          <p:cNvPicPr>
            <a:picLocks noChangeAspect="1" noChangeArrowheads="1"/>
          </p:cNvPicPr>
          <p:nvPr/>
        </p:nvPicPr>
        <p:blipFill>
          <a:blip r:embed="rId2" cstate="print"/>
          <a:srcRect/>
          <a:stretch>
            <a:fillRect/>
          </a:stretch>
        </p:blipFill>
        <p:spPr bwMode="auto">
          <a:xfrm>
            <a:off x="0" y="3933056"/>
            <a:ext cx="3000375" cy="2000250"/>
          </a:xfrm>
          <a:prstGeom prst="rect">
            <a:avLst/>
          </a:prstGeom>
          <a:noFill/>
          <a:ln w="9525">
            <a:noFill/>
            <a:miter lim="800000"/>
            <a:headEnd/>
            <a:tailEnd/>
          </a:ln>
        </p:spPr>
      </p:pic>
      <p:pic>
        <p:nvPicPr>
          <p:cNvPr id="5" name="Picture 6" descr="D:\vfernand\Desktop\archivo fotográfico RSL\Celebraciones\hito de cierre  fase 2_6 de junio 2009\SRL 152.jpg"/>
          <p:cNvPicPr>
            <a:picLocks noChangeAspect="1" noChangeArrowheads="1"/>
          </p:cNvPicPr>
          <p:nvPr/>
        </p:nvPicPr>
        <p:blipFill>
          <a:blip r:embed="rId3" cstate="print"/>
          <a:srcRect/>
          <a:stretch>
            <a:fillRect/>
          </a:stretch>
        </p:blipFill>
        <p:spPr bwMode="auto">
          <a:xfrm>
            <a:off x="3059832" y="3861048"/>
            <a:ext cx="2214563" cy="2071688"/>
          </a:xfrm>
          <a:prstGeom prst="rect">
            <a:avLst/>
          </a:prstGeom>
          <a:noFill/>
          <a:ln w="9525">
            <a:noFill/>
            <a:miter lim="800000"/>
            <a:headEnd/>
            <a:tailEnd/>
          </a:ln>
        </p:spPr>
      </p:pic>
      <p:pic>
        <p:nvPicPr>
          <p:cNvPr id="6" name="Picture 5" descr="D:\vfernand\Desktop\archivo fotográfico RSL\Celebraciones\Dia del niño 2008\SRL 106.jpg"/>
          <p:cNvPicPr>
            <a:picLocks noChangeAspect="1" noChangeArrowheads="1"/>
          </p:cNvPicPr>
          <p:nvPr/>
        </p:nvPicPr>
        <p:blipFill>
          <a:blip r:embed="rId4" cstate="print"/>
          <a:srcRect/>
          <a:stretch>
            <a:fillRect/>
          </a:stretch>
        </p:blipFill>
        <p:spPr bwMode="auto">
          <a:xfrm>
            <a:off x="5364088" y="3861048"/>
            <a:ext cx="1347787" cy="2071688"/>
          </a:xfrm>
          <a:prstGeom prst="rect">
            <a:avLst/>
          </a:prstGeom>
          <a:noFill/>
          <a:ln w="9525">
            <a:noFill/>
            <a:miter lim="800000"/>
            <a:headEnd/>
            <a:tailEnd/>
          </a:ln>
        </p:spPr>
      </p:pic>
      <p:pic>
        <p:nvPicPr>
          <p:cNvPr id="7" name="Picture 8" descr="D:\vfernand\Desktop\archivo fotográfico RSL\Organizaciones\CVD\SRL 70.jpg"/>
          <p:cNvPicPr>
            <a:picLocks noChangeAspect="1" noChangeArrowheads="1"/>
          </p:cNvPicPr>
          <p:nvPr/>
        </p:nvPicPr>
        <p:blipFill>
          <a:blip r:embed="rId5" cstate="print"/>
          <a:srcRect/>
          <a:stretch>
            <a:fillRect/>
          </a:stretch>
        </p:blipFill>
        <p:spPr bwMode="auto">
          <a:xfrm>
            <a:off x="6732240" y="3861048"/>
            <a:ext cx="2411760" cy="2071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476673"/>
            <a:ext cx="6059016" cy="864096"/>
          </a:xfrm>
        </p:spPr>
        <p:txBody>
          <a:bodyPr/>
          <a:lstStyle/>
          <a:p>
            <a:r>
              <a:rPr lang="es-ES" b="1" dirty="0" smtClean="0">
                <a:latin typeface="+mn-lt"/>
              </a:rPr>
              <a:t>3. </a:t>
            </a:r>
            <a:r>
              <a:rPr lang="es-ES" b="1" dirty="0" err="1" smtClean="0">
                <a:latin typeface="+mn-lt"/>
              </a:rPr>
              <a:t>Participation</a:t>
            </a:r>
            <a:r>
              <a:rPr lang="es-ES" b="1" dirty="0" smtClean="0">
                <a:latin typeface="+mn-lt"/>
              </a:rPr>
              <a:t> and </a:t>
            </a:r>
            <a:r>
              <a:rPr lang="es-ES" b="1" dirty="0" err="1" smtClean="0">
                <a:latin typeface="+mn-lt"/>
              </a:rPr>
              <a:t>Gender</a:t>
            </a:r>
            <a:r>
              <a:rPr lang="es-ES" b="1" dirty="0" smtClean="0">
                <a:latin typeface="+mn-lt"/>
              </a:rPr>
              <a:t> in </a:t>
            </a:r>
            <a:r>
              <a:rPr lang="es-ES" b="1" dirty="0" err="1" smtClean="0">
                <a:latin typeface="+mn-lt"/>
              </a:rPr>
              <a:t>the</a:t>
            </a:r>
            <a:r>
              <a:rPr lang="es-ES" b="1" dirty="0" smtClean="0">
                <a:latin typeface="+mn-lt"/>
              </a:rPr>
              <a:t> </a:t>
            </a:r>
            <a:r>
              <a:rPr lang="es-ES" b="1" dirty="0" err="1" smtClean="0">
                <a:latin typeface="+mn-lt"/>
              </a:rPr>
              <a:t>Regeneration</a:t>
            </a:r>
            <a:r>
              <a:rPr lang="es-ES" b="1" dirty="0" smtClean="0">
                <a:latin typeface="+mn-lt"/>
              </a:rPr>
              <a:t> </a:t>
            </a:r>
            <a:r>
              <a:rPr lang="es-ES" b="1" dirty="0" err="1" smtClean="0">
                <a:latin typeface="+mn-lt"/>
              </a:rPr>
              <a:t>Programme</a:t>
            </a:r>
            <a:endParaRPr lang="es-ES" b="1" dirty="0" smtClean="0">
              <a:latin typeface="+mn-lt"/>
            </a:endParaRPr>
          </a:p>
          <a:p>
            <a:endParaRPr lang="es-CL" dirty="0"/>
          </a:p>
        </p:txBody>
      </p:sp>
      <p:sp>
        <p:nvSpPr>
          <p:cNvPr id="3" name="2 Marcador de contenido"/>
          <p:cNvSpPr>
            <a:spLocks noGrp="1"/>
          </p:cNvSpPr>
          <p:nvPr>
            <p:ph idx="10"/>
          </p:nvPr>
        </p:nvSpPr>
        <p:spPr>
          <a:xfrm>
            <a:off x="323528" y="1412776"/>
            <a:ext cx="6336704" cy="4896544"/>
          </a:xfrm>
        </p:spPr>
        <p:txBody>
          <a:bodyPr/>
          <a:lstStyle/>
          <a:p>
            <a:pPr marL="0" indent="0" algn="just"/>
            <a:r>
              <a:rPr lang="en-GB" b="1" dirty="0" smtClean="0">
                <a:latin typeface="+mn-lt"/>
              </a:rPr>
              <a:t>a) Institutionalizing participation and gender</a:t>
            </a:r>
          </a:p>
          <a:p>
            <a:pPr marL="0" indent="0" algn="just"/>
            <a:r>
              <a:rPr lang="en-GB" dirty="0" smtClean="0">
                <a:latin typeface="+mn-lt"/>
              </a:rPr>
              <a:t>the institutionalization of </a:t>
            </a:r>
            <a:r>
              <a:rPr lang="en-GB" dirty="0" smtClean="0">
                <a:latin typeface="+mn-lt"/>
              </a:rPr>
              <a:t>community participation </a:t>
            </a:r>
            <a:r>
              <a:rPr lang="en-GB" dirty="0" smtClean="0">
                <a:latin typeface="+mn-lt"/>
              </a:rPr>
              <a:t>and gender in the programme </a:t>
            </a:r>
            <a:r>
              <a:rPr lang="en-GB" b="1" i="1" dirty="0" smtClean="0">
                <a:solidFill>
                  <a:srgbClr val="C00000"/>
                </a:solidFill>
                <a:latin typeface="+mn-lt"/>
              </a:rPr>
              <a:t>has been less smooth than expected </a:t>
            </a:r>
            <a:r>
              <a:rPr lang="en-GB" dirty="0" smtClean="0">
                <a:latin typeface="+mn-lt"/>
              </a:rPr>
              <a:t>and not without difficulties of various kinds. The Participatory </a:t>
            </a:r>
            <a:r>
              <a:rPr lang="en-GB" dirty="0" smtClean="0">
                <a:latin typeface="+mn-lt"/>
              </a:rPr>
              <a:t>Act and Gender Agenda still has </a:t>
            </a:r>
            <a:r>
              <a:rPr lang="en-GB" dirty="0" smtClean="0">
                <a:latin typeface="+mn-lt"/>
              </a:rPr>
              <a:t>no regulations for its implementation, monitoring and </a:t>
            </a:r>
            <a:r>
              <a:rPr lang="en-GB" dirty="0" smtClean="0">
                <a:latin typeface="+mn-lt"/>
              </a:rPr>
              <a:t>control.</a:t>
            </a:r>
            <a:endParaRPr lang="en-GB" dirty="0" smtClean="0">
              <a:latin typeface="+mn-lt"/>
            </a:endParaRPr>
          </a:p>
          <a:p>
            <a:pPr marL="0" indent="0" algn="just"/>
            <a:r>
              <a:rPr lang="en-GB" dirty="0" smtClean="0">
                <a:latin typeface="+mn-lt"/>
              </a:rPr>
              <a:t>The programme need a more wider debate regarding the </a:t>
            </a:r>
            <a:r>
              <a:rPr lang="en-GB" b="1" dirty="0" smtClean="0">
                <a:latin typeface="+mn-lt"/>
              </a:rPr>
              <a:t>conceptualisation of participation </a:t>
            </a:r>
            <a:r>
              <a:rPr lang="en-GB" dirty="0" smtClean="0">
                <a:latin typeface="+mn-lt"/>
              </a:rPr>
              <a:t>or what kind of participation is expected to be developed during the different phases of the programme and in the case of </a:t>
            </a:r>
            <a:r>
              <a:rPr lang="en-GB" b="1" dirty="0" smtClean="0">
                <a:latin typeface="+mn-lt"/>
              </a:rPr>
              <a:t>gender is more related with the implementation </a:t>
            </a:r>
            <a:r>
              <a:rPr lang="en-GB" dirty="0" smtClean="0">
                <a:latin typeface="+mn-lt"/>
              </a:rPr>
              <a:t>more than the conceptualisation.</a:t>
            </a:r>
            <a:r>
              <a:rPr lang="en-GB" dirty="0" smtClean="0"/>
              <a:t> </a:t>
            </a:r>
            <a:r>
              <a:rPr lang="en-GB" dirty="0" smtClean="0">
                <a:latin typeface="+mn-lt"/>
              </a:rPr>
              <a:t>In my experience in the pilot </a:t>
            </a:r>
            <a:r>
              <a:rPr lang="en-GB" dirty="0" smtClean="0">
                <a:latin typeface="+mn-lt"/>
              </a:rPr>
              <a:t>programme, </a:t>
            </a:r>
            <a:r>
              <a:rPr lang="en-GB" dirty="0" smtClean="0">
                <a:latin typeface="+mn-lt"/>
              </a:rPr>
              <a:t>the development of the participatory process was more intuitive than reflective, was designed based on experiences and team discussions, was basically a process of “learning by doing”</a:t>
            </a:r>
            <a:r>
              <a:rPr lang="en-GB" dirty="0" smtClean="0"/>
              <a:t>.</a:t>
            </a:r>
            <a:endParaRPr lang="es-CL" dirty="0" smtClean="0"/>
          </a:p>
          <a:p>
            <a:pPr marL="0" indent="0" algn="just"/>
            <a:endParaRPr lang="en-GB" dirty="0" smtClean="0">
              <a:latin typeface="+mn-lt"/>
            </a:endParaRPr>
          </a:p>
          <a:p>
            <a:pPr marL="0" indent="0" algn="just"/>
            <a:endParaRPr lang="en-GB" dirty="0" smtClean="0">
              <a:latin typeface="+mn-lt"/>
            </a:endParaRPr>
          </a:p>
          <a:p>
            <a:pPr marL="0" indent="0" algn="just"/>
            <a:r>
              <a:rPr lang="en-GB" dirty="0" smtClean="0">
                <a:latin typeface="+mn-lt"/>
              </a:rPr>
              <a:t> </a:t>
            </a:r>
            <a:endParaRPr lang="es-CL" dirty="0" smtClean="0">
              <a:latin typeface="+mn-lt"/>
            </a:endParaRPr>
          </a:p>
          <a:p>
            <a:pPr marL="0" indent="0" algn="just">
              <a:buFontTx/>
              <a:buChar char="-"/>
            </a:pPr>
            <a:endParaRPr lang="es-CL" dirty="0"/>
          </a:p>
        </p:txBody>
      </p:sp>
      <p:pic>
        <p:nvPicPr>
          <p:cNvPr id="4" name="Picture 2"/>
          <p:cNvPicPr>
            <a:picLocks noChangeAspect="1" noChangeArrowheads="1"/>
          </p:cNvPicPr>
          <p:nvPr/>
        </p:nvPicPr>
        <p:blipFill>
          <a:blip r:embed="rId2" cstate="print"/>
          <a:srcRect l="18750" t="12364" r="16771" b="17052"/>
          <a:stretch>
            <a:fillRect/>
          </a:stretch>
        </p:blipFill>
        <p:spPr bwMode="auto">
          <a:xfrm>
            <a:off x="6732240" y="332656"/>
            <a:ext cx="2411760" cy="2161612"/>
          </a:xfrm>
          <a:prstGeom prst="rect">
            <a:avLst/>
          </a:prstGeom>
          <a:noFill/>
          <a:ln w="9525">
            <a:solidFill>
              <a:srgbClr val="000000"/>
            </a:solidFill>
            <a:miter lim="800000"/>
            <a:headEnd/>
            <a:tailEnd/>
          </a:ln>
        </p:spPr>
      </p:pic>
      <p:pic>
        <p:nvPicPr>
          <p:cNvPr id="5" name="4 Imagen"/>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732240" y="2564904"/>
            <a:ext cx="2411760" cy="2232248"/>
          </a:xfrm>
          <a:prstGeom prst="rect">
            <a:avLst/>
          </a:prstGeom>
          <a:noFill/>
          <a:ln w="9525">
            <a:solidFill>
              <a:srgbClr val="000000"/>
            </a:solidFill>
            <a:miter lim="800000"/>
            <a:headEnd/>
            <a:tailEnd/>
          </a:ln>
        </p:spPr>
      </p:pic>
      <p:pic>
        <p:nvPicPr>
          <p:cNvPr id="6" name="Picture 5" descr="D:\vfernand\Desktop\archivo fotográfico RSL\Proceso de Diseño participativo areas Verdes\SRL 258.jpg"/>
          <p:cNvPicPr>
            <a:picLocks noChangeAspect="1" noChangeArrowheads="1"/>
          </p:cNvPicPr>
          <p:nvPr/>
        </p:nvPicPr>
        <p:blipFill>
          <a:blip r:embed="rId4" cstate="print"/>
          <a:srcRect/>
          <a:stretch>
            <a:fillRect/>
          </a:stretch>
        </p:blipFill>
        <p:spPr bwMode="auto">
          <a:xfrm>
            <a:off x="6732240" y="4869160"/>
            <a:ext cx="2411760" cy="19888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ikon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8EA07ADD1D2C43AF8DC8462EB47BEE" ma:contentTypeVersion="3" ma:contentTypeDescription="Create a new document." ma:contentTypeScope="" ma:versionID="62e4b52c10ccbff9b9088d011848c552">
  <xsd:schema xmlns:xsd="http://www.w3.org/2001/XMLSchema" xmlns:xs="http://www.w3.org/2001/XMLSchema" xmlns:p="http://schemas.microsoft.com/office/2006/metadata/properties" xmlns:ns2="f94df559-30be-451e-9ec8-a2c52595e4b7" targetNamespace="http://schemas.microsoft.com/office/2006/metadata/properties" ma:root="true" ma:fieldsID="67a2504322892328531bc0f8a3b4b333" ns2:_="">
    <xsd:import namespace="f94df559-30be-451e-9ec8-a2c52595e4b7"/>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df559-30be-451e-9ec8-a2c52595e4b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933220-4526-43F7-88A2-5D85A1256F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4df559-30be-451e-9ec8-a2c52595e4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1153C7-58AD-459D-BE60-3486E1381EB5}">
  <ds:schemaRefs>
    <ds:schemaRef ds:uri="http://schemas.microsoft.com/sharepoint/v3/contenttype/forms"/>
  </ds:schemaRefs>
</ds:datastoreItem>
</file>

<file path=customXml/itemProps3.xml><?xml version="1.0" encoding="utf-8"?>
<ds:datastoreItem xmlns:ds="http://schemas.openxmlformats.org/officeDocument/2006/customXml" ds:itemID="{33B58D87-63EB-400F-B55C-DF223F475BA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926</TotalTime>
  <Words>1460</Words>
  <Application>Microsoft Office PowerPoint</Application>
  <PresentationFormat>Presentación en pantalla (4:3)</PresentationFormat>
  <Paragraphs>115</Paragraphs>
  <Slides>14</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14</vt:i4>
      </vt:variant>
    </vt:vector>
  </HeadingPairs>
  <TitlesOfParts>
    <vt:vector size="16" baseType="lpstr">
      <vt:lpstr>Oikonet</vt:lpstr>
      <vt:lpstr>Fotografía de Photo Editor</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vector>
  </TitlesOfParts>
  <Company>Enginyeria i Arquitectura La Salle - URL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Madrazo</dc:creator>
  <cp:lastModifiedBy>Viviana Fernandez P</cp:lastModifiedBy>
  <cp:revision>87</cp:revision>
  <dcterms:created xsi:type="dcterms:W3CDTF">2012-01-17T10:16:20Z</dcterms:created>
  <dcterms:modified xsi:type="dcterms:W3CDTF">2015-09-24T22:41:30Z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0x010100FA8EA07ADD1D2C43AF8DC8462EB47BEE</vt:lpwstr>
  </property>
</Properties>
</file>